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8A8A8"/>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A8A8A8"/>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Alternative demonstration: https://www.youtube.com/watch?v=5lyw0nnyJt8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8"/>
            <a:ext cx="23114000" cy="4643439"/>
          </a:xfrm>
          <a:prstGeom prst="rect">
            <a:avLst/>
          </a:prstGeom>
        </p:spPr>
        <p:txBody>
          <a:bodyPr anchor="b"/>
          <a:lstStyle/>
          <a:p>
            <a:pPr/>
            <a:r>
              <a:t>Title Text</a:t>
            </a:r>
          </a:p>
        </p:txBody>
      </p:sp>
      <p:sp>
        <p:nvSpPr>
          <p:cNvPr id="12" name="Body Level One…"/>
          <p:cNvSpPr txBox="1"/>
          <p:nvPr>
            <p:ph type="body" sz="quarter" idx="1"/>
          </p:nvPr>
        </p:nvSpPr>
        <p:spPr>
          <a:xfrm>
            <a:off x="4833937" y="7072311"/>
            <a:ext cx="14716127" cy="1589486"/>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Body Level One…"/>
          <p:cNvSpPr txBox="1"/>
          <p:nvPr>
            <p:ph type="body" sz="quarter" idx="1"/>
          </p:nvPr>
        </p:nvSpPr>
        <p:spPr>
          <a:xfrm>
            <a:off x="4833937" y="8947546"/>
            <a:ext cx="14716127" cy="660799"/>
          </a:xfrm>
          <a:prstGeom prst="rect">
            <a:avLst/>
          </a:prstGeom>
        </p:spPr>
        <p:txBody>
          <a:bodyPr anchor="t"/>
          <a:lstStyle>
            <a:lvl1pPr marL="0" indent="0" algn="ctr">
              <a:buSzTx/>
              <a:buNone/>
              <a:defRPr sz="3200">
                <a:latin typeface="+mj-lt"/>
                <a:ea typeface="+mj-ea"/>
                <a:cs typeface="+mj-cs"/>
                <a:sym typeface="Helvetica"/>
              </a:defRPr>
            </a:lvl1pPr>
            <a:lvl2pPr marL="839610" indent="-395111" algn="ctr">
              <a:defRPr sz="3200">
                <a:latin typeface="+mj-lt"/>
                <a:ea typeface="+mj-ea"/>
                <a:cs typeface="+mj-cs"/>
                <a:sym typeface="Helvetica"/>
              </a:defRPr>
            </a:lvl2pPr>
            <a:lvl3pPr marL="1284110" indent="-395110" algn="ctr">
              <a:defRPr sz="3200">
                <a:latin typeface="+mj-lt"/>
                <a:ea typeface="+mj-ea"/>
                <a:cs typeface="+mj-cs"/>
                <a:sym typeface="Helvetica"/>
              </a:defRPr>
            </a:lvl3pPr>
            <a:lvl4pPr marL="1728610" indent="-395110" algn="ctr">
              <a:defRPr sz="3200">
                <a:latin typeface="+mj-lt"/>
                <a:ea typeface="+mj-ea"/>
                <a:cs typeface="+mj-cs"/>
                <a:sym typeface="Helvetica"/>
              </a:defRPr>
            </a:lvl4pPr>
            <a:lvl5pPr marL="2173110" indent="-395110" algn="ctr">
              <a:defRPr sz="32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6" name="“Type a quote here.”"/>
          <p:cNvSpPr txBox="1"/>
          <p:nvPr>
            <p:ph type="body" sz="quarter" idx="21"/>
          </p:nvPr>
        </p:nvSpPr>
        <p:spPr>
          <a:xfrm>
            <a:off x="4833937" y="6000353"/>
            <a:ext cx="14716128" cy="965202"/>
          </a:xfrm>
          <a:prstGeom prst="rect">
            <a:avLst/>
          </a:prstGeom>
        </p:spPr>
        <p:txBody>
          <a:bodyPr/>
          <a:lstStyle/>
          <a:p>
            <a:pPr marL="0" indent="0" algn="ctr">
              <a:buSzTx/>
              <a:buNone/>
              <a:defRPr sz="5200"/>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21"/>
          </p:nvPr>
        </p:nvSpPr>
        <p:spPr>
          <a:xfrm>
            <a:off x="1905000" y="0"/>
            <a:ext cx="20563291" cy="137160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conținu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8" name="Title Text"/>
          <p:cNvSpPr txBox="1"/>
          <p:nvPr>
            <p:ph type="title"/>
          </p:nvPr>
        </p:nvSpPr>
        <p:spPr>
          <a:xfrm>
            <a:off x="635000" y="4536281"/>
            <a:ext cx="23114000" cy="4643438"/>
          </a:xfrm>
          <a:prstGeom prst="rect">
            <a:avLst/>
          </a:prstGeom>
        </p:spPr>
        <p:txBody>
          <a:bodyPr lIns="71437" tIns="71437" rIns="71437" bIns="71437"/>
          <a:lstStyle>
            <a:lvl1pPr defTabSz="821531"/>
          </a:lstStyle>
          <a:p>
            <a:pPr/>
            <a:r>
              <a:t>Title Text</a:t>
            </a:r>
          </a:p>
        </p:txBody>
      </p:sp>
      <p:sp>
        <p:nvSpPr>
          <p:cNvPr id="129" name="Slide Number"/>
          <p:cNvSpPr txBox="1"/>
          <p:nvPr>
            <p:ph type="sldNum" sz="quarter" idx="2"/>
          </p:nvPr>
        </p:nvSpPr>
        <p:spPr>
          <a:xfrm>
            <a:off x="11935814" y="13010554"/>
            <a:ext cx="494513" cy="511176"/>
          </a:xfrm>
          <a:prstGeom prst="rect">
            <a:avLst/>
          </a:prstGeom>
        </p:spPr>
        <p:txBody>
          <a:bodyPr lIns="71437" tIns="71437" rIns="71437" bIns="71437"/>
          <a:lstStyle>
            <a:lvl1pP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37" name="Line"/>
          <p:cNvSpPr/>
          <p:nvPr/>
        </p:nvSpPr>
        <p:spPr>
          <a:xfrm>
            <a:off x="3958828" y="2768201"/>
            <a:ext cx="16466344" cy="132"/>
          </a:xfrm>
          <a:prstGeom prst="line">
            <a:avLst/>
          </a:prstGeom>
          <a:ln w="12700">
            <a:solidFill>
              <a:srgbClr val="9A9A9A"/>
            </a:solidFill>
            <a:miter lim="400000"/>
          </a:ln>
        </p:spPr>
        <p:txBody>
          <a:bodyPr lIns="45718" tIns="45718" rIns="45718" bIns="45718"/>
          <a:lstStyle/>
          <a:p>
            <a:pPr/>
          </a:p>
        </p:txBody>
      </p:sp>
      <p:sp>
        <p:nvSpPr>
          <p:cNvPr id="38" name="Title Text"/>
          <p:cNvSpPr txBox="1"/>
          <p:nvPr>
            <p:ph type="title"/>
          </p:nvPr>
        </p:nvSpPr>
        <p:spPr>
          <a:xfrm>
            <a:off x="635000" y="464343"/>
            <a:ext cx="23114000" cy="1964533"/>
          </a:xfrm>
          <a:prstGeom prst="rect">
            <a:avLst/>
          </a:prstGeom>
        </p:spPr>
        <p:txBody>
          <a:bodyPr anchor="b"/>
          <a:lstStyle/>
          <a:p>
            <a:pPr/>
            <a:r>
              <a:t>Title Text</a:t>
            </a:r>
          </a:p>
        </p:txBody>
      </p:sp>
      <p:sp>
        <p:nvSpPr>
          <p:cNvPr id="39" name="Body Level One…"/>
          <p:cNvSpPr txBox="1"/>
          <p:nvPr>
            <p:ph type="body" sz="half" idx="1"/>
          </p:nvPr>
        </p:nvSpPr>
        <p:spPr>
          <a:xfrm>
            <a:off x="635000" y="3268264"/>
            <a:ext cx="12700000" cy="9525002"/>
          </a:xfrm>
          <a:prstGeom prst="rect">
            <a:avLst/>
          </a:prstGeom>
        </p:spPr>
        <p:txBody>
          <a:bodyPr anchor="t"/>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5" indent="-369276">
              <a:buSzPct val="100000"/>
              <a:defRPr sz="3600">
                <a:solidFill>
                  <a:srgbClr val="747474"/>
                </a:solidFill>
                <a:latin typeface="Helvetica Neue"/>
                <a:ea typeface="Helvetica Neue"/>
                <a:cs typeface="Helvetica Neue"/>
                <a:sym typeface="Helvetica Neue"/>
              </a:defRPr>
            </a:lvl4pPr>
            <a:lvl5pPr marL="2147275" indent="-369275">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xfrm>
            <a:off x="12014201" y="13004800"/>
            <a:ext cx="409778" cy="415874"/>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47" name="Image"/>
          <p:cNvSpPr/>
          <p:nvPr>
            <p:ph type="pic" sz="half" idx="21"/>
          </p:nvPr>
        </p:nvSpPr>
        <p:spPr>
          <a:xfrm>
            <a:off x="5307210" y="892967"/>
            <a:ext cx="13751721" cy="9172590"/>
          </a:xfrm>
          <a:prstGeom prst="rect">
            <a:avLst/>
          </a:prstGeom>
        </p:spPr>
        <p:txBody>
          <a:bodyPr lIns="91439" tIns="45719" rIns="91439" bIns="45719" anchor="t">
            <a:noAutofit/>
          </a:bodyPr>
          <a:lstStyle/>
          <a:p>
            <a:pPr/>
          </a:p>
        </p:txBody>
      </p:sp>
      <p:sp>
        <p:nvSpPr>
          <p:cNvPr id="48" name="Title Text"/>
          <p:cNvSpPr txBox="1"/>
          <p:nvPr>
            <p:ph type="title"/>
          </p:nvPr>
        </p:nvSpPr>
        <p:spPr>
          <a:xfrm>
            <a:off x="4833937" y="9447609"/>
            <a:ext cx="14716127" cy="2000252"/>
          </a:xfrm>
          <a:prstGeom prst="rect">
            <a:avLst/>
          </a:prstGeom>
        </p:spPr>
        <p:txBody>
          <a:bodyPr anchor="b"/>
          <a:lstStyle/>
          <a:p>
            <a:pPr/>
            <a:r>
              <a:t>Title Text</a:t>
            </a:r>
          </a:p>
        </p:txBody>
      </p:sp>
      <p:sp>
        <p:nvSpPr>
          <p:cNvPr id="49" name="Body Level One…"/>
          <p:cNvSpPr txBox="1"/>
          <p:nvPr>
            <p:ph type="body" sz="quarter" idx="1"/>
          </p:nvPr>
        </p:nvSpPr>
        <p:spPr>
          <a:xfrm>
            <a:off x="4833937" y="11519296"/>
            <a:ext cx="14716127" cy="1589487"/>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xfrm>
            <a:off x="11935814" y="13001625"/>
            <a:ext cx="494513" cy="5111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57" name="Image"/>
          <p:cNvSpPr/>
          <p:nvPr>
            <p:ph type="pic" idx="21"/>
          </p:nvPr>
        </p:nvSpPr>
        <p:spPr>
          <a:xfrm>
            <a:off x="6869906" y="892967"/>
            <a:ext cx="17377174" cy="11584783"/>
          </a:xfrm>
          <a:prstGeom prst="rect">
            <a:avLst/>
          </a:prstGeom>
        </p:spPr>
        <p:txBody>
          <a:bodyPr lIns="91439" tIns="45719" rIns="91439" bIns="45719" anchor="t">
            <a:noAutofit/>
          </a:bodyPr>
          <a:lstStyle/>
          <a:p>
            <a:pPr/>
          </a:p>
        </p:txBody>
      </p:sp>
      <p:sp>
        <p:nvSpPr>
          <p:cNvPr id="58" name="Title Text"/>
          <p:cNvSpPr txBox="1"/>
          <p:nvPr>
            <p:ph type="title"/>
          </p:nvPr>
        </p:nvSpPr>
        <p:spPr>
          <a:xfrm>
            <a:off x="4387453" y="892967"/>
            <a:ext cx="7500939" cy="5607846"/>
          </a:xfrm>
          <a:prstGeom prst="rect">
            <a:avLst/>
          </a:prstGeom>
        </p:spPr>
        <p:txBody>
          <a:bodyPr anchor="b"/>
          <a:lstStyle>
            <a:lvl1pPr>
              <a:defRPr b="0" sz="8400">
                <a:latin typeface="Helvetica Light"/>
                <a:ea typeface="Helvetica Light"/>
                <a:cs typeface="Helvetica Light"/>
                <a:sym typeface="Helvetica Light"/>
              </a:defRPr>
            </a:lvl1pPr>
          </a:lstStyle>
          <a:p>
            <a:pPr/>
            <a:r>
              <a:t>Title Text</a:t>
            </a:r>
          </a:p>
        </p:txBody>
      </p:sp>
      <p:sp>
        <p:nvSpPr>
          <p:cNvPr id="59" name="Body Level One…"/>
          <p:cNvSpPr txBox="1"/>
          <p:nvPr>
            <p:ph type="body" sz="quarter" idx="1"/>
          </p:nvPr>
        </p:nvSpPr>
        <p:spPr>
          <a:xfrm>
            <a:off x="4387453" y="6697264"/>
            <a:ext cx="7500939" cy="5768580"/>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Image"/>
          <p:cNvSpPr/>
          <p:nvPr>
            <p:ph type="pic" sz="half" idx="21"/>
          </p:nvPr>
        </p:nvSpPr>
        <p:spPr>
          <a:xfrm>
            <a:off x="9423796" y="3661171"/>
            <a:ext cx="13260588" cy="8840393"/>
          </a:xfrm>
          <a:prstGeom prst="rect">
            <a:avLst/>
          </a:prstGeom>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quarter" idx="1"/>
          </p:nvPr>
        </p:nvSpPr>
        <p:spPr>
          <a:xfrm>
            <a:off x="4387453" y="3661171"/>
            <a:ext cx="7500939" cy="8840393"/>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21"/>
          </p:nvPr>
        </p:nvSpPr>
        <p:spPr>
          <a:xfrm>
            <a:off x="-291704" y="1250155"/>
            <a:ext cx="16841393" cy="11227595"/>
          </a:xfrm>
          <a:prstGeom prst="rect">
            <a:avLst/>
          </a:prstGeom>
        </p:spPr>
        <p:txBody>
          <a:bodyPr lIns="91439" tIns="45719" rIns="91439" bIns="45719" anchor="t">
            <a:noAutofit/>
          </a:bodyPr>
          <a:lstStyle/>
          <a:p>
            <a:pPr/>
          </a:p>
        </p:txBody>
      </p:sp>
      <p:sp>
        <p:nvSpPr>
          <p:cNvPr id="86" name="Image"/>
          <p:cNvSpPr/>
          <p:nvPr>
            <p:ph type="pic" sz="quarter" idx="22"/>
          </p:nvPr>
        </p:nvSpPr>
        <p:spPr>
          <a:xfrm>
            <a:off x="12442031" y="7069143"/>
            <a:ext cx="8518923" cy="5682242"/>
          </a:xfrm>
          <a:prstGeom prst="rect">
            <a:avLst/>
          </a:prstGeom>
        </p:spPr>
        <p:txBody>
          <a:bodyPr lIns="91439" tIns="45719" rIns="91439" bIns="45719" anchor="t">
            <a:noAutofit/>
          </a:bodyPr>
          <a:lstStyle/>
          <a:p>
            <a:pPr/>
          </a:p>
        </p:txBody>
      </p:sp>
      <p:sp>
        <p:nvSpPr>
          <p:cNvPr id="87" name="Image"/>
          <p:cNvSpPr/>
          <p:nvPr>
            <p:ph type="pic" sz="quarter" idx="23"/>
          </p:nvPr>
        </p:nvSpPr>
        <p:spPr>
          <a:xfrm>
            <a:off x="12192000" y="1246988"/>
            <a:ext cx="8251033" cy="5500690"/>
          </a:xfrm>
          <a:prstGeom prst="rect">
            <a:avLst/>
          </a:prstGeom>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5"/>
          </a:xfrm>
          <a:prstGeom prst="rect">
            <a:avLst/>
          </a:prstGeom>
          <a:ln w="12700">
            <a:miter lim="400000"/>
          </a:ln>
        </p:spPr>
        <p:txBody>
          <a:bodyPr wrap="none" lIns="71436" tIns="71436" rIns="71436" bIns="71436">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1pPr>
      <a:lvl2pPr marL="1061860"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2pPr>
      <a:lvl3pPr marL="1506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3pPr>
      <a:lvl4pPr marL="1950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4pPr>
      <a:lvl5pPr marL="2395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5pPr>
      <a:lvl6pPr marL="2839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6pPr>
      <a:lvl7pPr marL="32843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7pPr>
      <a:lvl8pPr marL="37288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8pPr>
      <a:lvl9pPr marL="4173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playlist?list=PLYEyeVFrqfAu0ft6sF4vVe5FOEbJYyi_L"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i.org/10.1186/1741-7007-9-71" TargetMode="External"/><Relationship Id="rId3" Type="http://schemas.openxmlformats.org/officeDocument/2006/relationships/hyperlink" Target="https://creativecommons.org/licenses/by/2.0/" TargetMode="External"/><Relationship Id="rId4" Type="http://schemas.openxmlformats.org/officeDocument/2006/relationships/hyperlink" Target="https://doi.org/10.1080/03610918.2013.777455"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exercises/08-openmm.ipynb"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i.org/10.1063/1.1887186" TargetMode="Externa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lLFEqKl3sm4" TargetMode="External"/><Relationship Id="rId3" Type="http://schemas.openxmlformats.org/officeDocument/2006/relationships/hyperlink" Target="https://www.youtube.com/watch?v=xcMSHy3CqXA"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2/11/2020 Week 5 Module 1…"/>
          <p:cNvSpPr txBox="1"/>
          <p:nvPr>
            <p:ph type="title"/>
          </p:nvPr>
        </p:nvSpPr>
        <p:spPr>
          <a:xfrm>
            <a:off x="635000" y="317500"/>
            <a:ext cx="23114000" cy="2540000"/>
          </a:xfrm>
          <a:prstGeom prst="rect">
            <a:avLst/>
          </a:prstGeom>
        </p:spPr>
        <p:txBody>
          <a:bodyPr anchor="t"/>
          <a:lstStyle/>
          <a:p>
            <a:pPr/>
            <a:r>
              <a:t>10/31/2022 Molecular Simulation</a:t>
            </a:r>
          </a:p>
        </p:txBody>
      </p:sp>
      <p:sp>
        <p:nvSpPr>
          <p:cNvPr id="139" name="This module will consist of a…"/>
          <p:cNvSpPr txBox="1"/>
          <p:nvPr>
            <p:ph type="body" idx="1"/>
          </p:nvPr>
        </p:nvSpPr>
        <p:spPr>
          <a:prstGeom prst="rect">
            <a:avLst/>
          </a:prstGeom>
        </p:spPr>
        <p:txBody>
          <a:bodyPr/>
          <a:lstStyle/>
          <a:p>
            <a:pPr/>
            <a:r>
              <a:t>Today’s lecture and exercise are intended to help you achieve the following learning objectives: recall the purpose of key algorithms in molecular dynamics</a:t>
            </a:r>
          </a:p>
          <a:p>
            <a:pPr lvl="1"/>
          </a:p>
          <a:p>
            <a:pPr/>
            <a:r>
              <a:t>Molecular simulation methods</a:t>
            </a:r>
          </a:p>
          <a:p>
            <a:pPr lvl="1"/>
            <a:r>
              <a:t>Metropolis Monte Carlo</a:t>
            </a:r>
          </a:p>
          <a:p>
            <a:pPr lvl="1"/>
            <a:r>
              <a:t>Molecular Dynamics</a:t>
            </a:r>
          </a:p>
          <a:p>
            <a:pPr lvl="1"/>
            <a:r>
              <a:t>Compare/contrast and combine</a:t>
            </a:r>
          </a:p>
          <a:p>
            <a:pPr/>
            <a:r>
              <a:t>Exercise 8: Performing a Molecular Simulation with OpenMM</a:t>
            </a:r>
          </a:p>
        </p:txBody>
      </p:sp>
      <p:sp>
        <p:nvSpPr>
          <p:cNvPr id="140"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Why do biological molecular dynamics?"/>
          <p:cNvSpPr txBox="1"/>
          <p:nvPr>
            <p:ph type="title"/>
          </p:nvPr>
        </p:nvSpPr>
        <p:spPr>
          <a:prstGeom prst="rect">
            <a:avLst/>
          </a:prstGeom>
        </p:spPr>
        <p:txBody>
          <a:bodyPr/>
          <a:lstStyle>
            <a:lvl1pPr defTabSz="690085">
              <a:defRPr sz="9400"/>
            </a:lvl1pPr>
          </a:lstStyle>
          <a:p>
            <a:pPr/>
            <a:r>
              <a:t>Why do biological molecular dynamics?</a:t>
            </a:r>
          </a:p>
        </p:txBody>
      </p:sp>
      <p:sp>
        <p:nvSpPr>
          <p:cNvPr id="256" name="“everything that living things do can be understood in terms of the jigglings and wigglings of atoms” - Richard Feynman…"/>
          <p:cNvSpPr txBox="1"/>
          <p:nvPr>
            <p:ph type="body" idx="1"/>
          </p:nvPr>
        </p:nvSpPr>
        <p:spPr>
          <a:prstGeom prst="rect">
            <a:avLst/>
          </a:prstGeom>
        </p:spPr>
        <p:txBody>
          <a:bodyPr/>
          <a:lstStyle/>
          <a:p>
            <a:pPr/>
            <a:r>
              <a:t>“everything that living things do can be understood in terms of the jigglings and wigglings of atoms” - Richard Feynman</a:t>
            </a:r>
          </a:p>
          <a:p>
            <a:pPr/>
          </a:p>
          <a:p>
            <a:pPr/>
            <a:r>
              <a:t>Check out </a:t>
            </a:r>
            <a:r>
              <a:t>David’s</a:t>
            </a:r>
            <a:r>
              <a:t> molecular dynamics YouTube playlist: </a:t>
            </a:r>
            <a:r>
              <a:rPr u="sng">
                <a:solidFill>
                  <a:srgbClr val="0000FF"/>
                </a:solidFill>
                <a:uFill>
                  <a:solidFill>
                    <a:srgbClr val="0000FF"/>
                  </a:solidFill>
                </a:uFill>
                <a:hlinkClick r:id="rId2" invalidUrl="" action="" tgtFrame="" tooltip="" history="1" highlightClick="0" endSnd="0"/>
              </a:rPr>
              <a:t>https://www.youtube.com/playlist?list=PLYEyeVFrqfAu0ft6sF4vVe5FOEbJYyi_L</a:t>
            </a:r>
          </a:p>
        </p:txBody>
      </p:sp>
      <p:sp>
        <p:nvSpPr>
          <p:cNvPr id="257"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General MD Algorithm"/>
          <p:cNvSpPr txBox="1"/>
          <p:nvPr>
            <p:ph type="title"/>
          </p:nvPr>
        </p:nvSpPr>
        <p:spPr>
          <a:prstGeom prst="rect">
            <a:avLst/>
          </a:prstGeom>
        </p:spPr>
        <p:txBody>
          <a:bodyPr/>
          <a:lstStyle/>
          <a:p>
            <a:pPr/>
            <a:r>
              <a:t>General MD Algorithm</a:t>
            </a:r>
          </a:p>
        </p:txBody>
      </p:sp>
      <p:sp>
        <p:nvSpPr>
          <p:cNvPr id="260"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 name="Image" descr="Image"/>
          <p:cNvPicPr>
            <a:picLocks noChangeAspect="1"/>
          </p:cNvPicPr>
          <p:nvPr/>
        </p:nvPicPr>
        <p:blipFill>
          <a:blip r:embed="rId2">
            <a:extLst/>
          </a:blip>
          <a:stretch>
            <a:fillRect/>
          </a:stretch>
        </p:blipFill>
        <p:spPr>
          <a:xfrm>
            <a:off x="4571998" y="3176790"/>
            <a:ext cx="15240003" cy="8496301"/>
          </a:xfrm>
          <a:prstGeom prst="rect">
            <a:avLst/>
          </a:prstGeom>
          <a:ln w="12700">
            <a:miter lim="400000"/>
          </a:ln>
        </p:spPr>
      </p:pic>
      <p:sp>
        <p:nvSpPr>
          <p:cNvPr id="262" name="Figure 2 of Durrant &amp; McCammon, 2011"/>
          <p:cNvSpPr txBox="1"/>
          <p:nvPr/>
        </p:nvSpPr>
        <p:spPr>
          <a:xfrm>
            <a:off x="8515250" y="12029085"/>
            <a:ext cx="7353498"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mj-lt"/>
                <a:ea typeface="+mj-ea"/>
                <a:cs typeface="+mj-cs"/>
                <a:sym typeface="Helvetica"/>
              </a:defRPr>
            </a:lvl1pPr>
          </a:lstStyle>
          <a:p>
            <a:pPr/>
            <a:r>
              <a:t>Figure 2 of Durrant &amp; McCammon, 2011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ome more MD details"/>
          <p:cNvSpPr txBox="1"/>
          <p:nvPr>
            <p:ph type="title"/>
          </p:nvPr>
        </p:nvSpPr>
        <p:spPr>
          <a:prstGeom prst="rect">
            <a:avLst/>
          </a:prstGeom>
        </p:spPr>
        <p:txBody>
          <a:bodyPr/>
          <a:lstStyle/>
          <a:p>
            <a:pPr/>
            <a:r>
              <a:t>Some more MD details</a:t>
            </a:r>
          </a:p>
        </p:txBody>
      </p:sp>
      <p:sp>
        <p:nvSpPr>
          <p:cNvPr id="265" name="Integrator…"/>
          <p:cNvSpPr txBox="1"/>
          <p:nvPr>
            <p:ph type="body" idx="1"/>
          </p:nvPr>
        </p:nvSpPr>
        <p:spPr>
          <a:prstGeom prst="rect">
            <a:avLst/>
          </a:prstGeom>
        </p:spPr>
        <p:txBody>
          <a:bodyPr/>
          <a:lstStyle/>
          <a:p>
            <a:pPr/>
            <a:r>
              <a:t>Integrator</a:t>
            </a:r>
          </a:p>
          <a:p>
            <a:pPr lvl="1"/>
            <a:r>
              <a:t>Algorithm for moving atoms according to forces</a:t>
            </a:r>
          </a:p>
          <a:p>
            <a:pPr lvl="1"/>
            <a:r>
              <a:t>Can be deterministic (e.g. velocity Verlet) or stochastic (e.g. Langevin)</a:t>
            </a:r>
          </a:p>
          <a:p>
            <a:pPr lvl="1"/>
            <a:r>
              <a:t>Choice can affect numerical stability and time step</a:t>
            </a:r>
          </a:p>
          <a:p>
            <a:pPr/>
            <a:r>
              <a:t>Constraints</a:t>
            </a:r>
          </a:p>
          <a:p>
            <a:pPr lvl="1"/>
            <a:r>
              <a:t>Degrees of freedom fixed to specific values</a:t>
            </a:r>
          </a:p>
          <a:p>
            <a:pPr lvl="2"/>
            <a:r>
              <a:t>Lengths of bonds involving H</a:t>
            </a:r>
          </a:p>
          <a:p>
            <a:pPr lvl="2"/>
            <a:r>
              <a:t>Rigid water</a:t>
            </a:r>
          </a:p>
          <a:p>
            <a:pPr lvl="2"/>
            <a:r>
              <a:t>Torsional dynamics</a:t>
            </a:r>
          </a:p>
          <a:p>
            <a:pPr lvl="1"/>
            <a:r>
              <a:t>Can allow for a larger time step [Spiridon &amp; Minh, 2017]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6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5">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65">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65">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65">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65">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65">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6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6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Fixing thermodynamic variables"/>
          <p:cNvSpPr txBox="1"/>
          <p:nvPr>
            <p:ph type="title"/>
          </p:nvPr>
        </p:nvSpPr>
        <p:spPr>
          <a:prstGeom prst="rect">
            <a:avLst/>
          </a:prstGeom>
        </p:spPr>
        <p:txBody>
          <a:bodyPr/>
          <a:lstStyle/>
          <a:p>
            <a:pPr/>
            <a:r>
              <a:t>Fixing thermodynamic variables</a:t>
            </a:r>
          </a:p>
        </p:txBody>
      </p:sp>
      <p:sp>
        <p:nvSpPr>
          <p:cNvPr id="268" name="Thermostat…"/>
          <p:cNvSpPr txBox="1"/>
          <p:nvPr>
            <p:ph type="body" idx="1"/>
          </p:nvPr>
        </p:nvSpPr>
        <p:spPr>
          <a:prstGeom prst="rect">
            <a:avLst/>
          </a:prstGeom>
        </p:spPr>
        <p:txBody>
          <a:bodyPr/>
          <a:lstStyle/>
          <a:p>
            <a:pPr/>
            <a:r>
              <a:t>Thermostat </a:t>
            </a:r>
          </a:p>
          <a:p>
            <a:pPr lvl="1"/>
            <a:r>
              <a:t>Maintains temperature</a:t>
            </a:r>
          </a:p>
          <a:p>
            <a:pPr lvl="1"/>
            <a:r>
              <a:t>Part of integrator, e.g. Langevin dynamics, or separate Monte Carlo move</a:t>
            </a:r>
          </a:p>
          <a:p>
            <a:pPr lvl="1"/>
            <a:r>
              <a:t>Andersen thermostat - periodically reinitialized velocity according to the Maxwell-Boltzmann distribution</a:t>
            </a:r>
          </a:p>
          <a:p>
            <a:pPr/>
            <a:r>
              <a:t>Barostat</a:t>
            </a:r>
          </a:p>
          <a:p>
            <a:pPr lvl="1"/>
            <a:r>
              <a:t>Maintains pressure</a:t>
            </a:r>
          </a:p>
          <a:p>
            <a:pPr lvl="1"/>
            <a:r>
              <a:t>Monte Carlo move that changes system volume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6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8">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68">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68">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6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6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Molecular Dynamics and Markov Chain Monte Carlo"/>
          <p:cNvSpPr txBox="1"/>
          <p:nvPr>
            <p:ph type="ctrTitle"/>
          </p:nvPr>
        </p:nvSpPr>
        <p:spPr>
          <a:prstGeom prst="rect">
            <a:avLst/>
          </a:prstGeom>
        </p:spPr>
        <p:txBody>
          <a:bodyPr/>
          <a:lstStyle/>
          <a:p>
            <a:pPr/>
            <a:r>
              <a:t>Molecular Dynamics and Markov Chain Monte Carlo</a:t>
            </a:r>
          </a:p>
        </p:txBody>
      </p:sp>
      <p:sp>
        <p:nvSpPr>
          <p:cNvPr id="271" name="Compare/contrast and combine"/>
          <p:cNvSpPr txBox="1"/>
          <p:nvPr>
            <p:ph type="subTitle" sz="quarter" idx="1"/>
          </p:nvPr>
        </p:nvSpPr>
        <p:spPr>
          <a:prstGeom prst="rect">
            <a:avLst/>
          </a:prstGeom>
        </p:spPr>
        <p:txBody>
          <a:bodyPr/>
          <a:lstStyle/>
          <a:p>
            <a:pPr/>
            <a:r>
              <a:t>Compare/contrast and combine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Limitations of Molecular Mechanics"/>
          <p:cNvSpPr txBox="1"/>
          <p:nvPr>
            <p:ph type="title"/>
          </p:nvPr>
        </p:nvSpPr>
        <p:spPr>
          <a:prstGeom prst="rect">
            <a:avLst/>
          </a:prstGeom>
        </p:spPr>
        <p:txBody>
          <a:bodyPr/>
          <a:lstStyle>
            <a:lvl1pPr defTabSz="780454">
              <a:defRPr sz="10600"/>
            </a:lvl1pPr>
          </a:lstStyle>
          <a:p>
            <a:pPr/>
            <a:r>
              <a:t>Compare/Contrast</a:t>
            </a:r>
          </a:p>
        </p:txBody>
      </p:sp>
      <p:sp>
        <p:nvSpPr>
          <p:cNvPr id="274"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75" name="Tabel 4"/>
          <p:cNvGraphicFramePr/>
          <p:nvPr/>
        </p:nvGraphicFramePr>
        <p:xfrm>
          <a:off x="1922584" y="5075257"/>
          <a:ext cx="20538832" cy="603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527213"/>
                <a:gridCol w="2338754"/>
                <a:gridCol w="2672864"/>
              </a:tblGrid>
              <a:tr h="1005839">
                <a:tc>
                  <a:txBody>
                    <a:bodyPr/>
                    <a:lstStyle/>
                    <a:p>
                      <a:pPr>
                        <a:defRPr sz="4400">
                          <a:solidFill>
                            <a:srgbClr val="FFFFFF"/>
                          </a:solidFill>
                        </a:defRPr>
                      </a:pP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c>
                  <a:txBody>
                    <a:bodyPr/>
                    <a:lstStyle/>
                    <a:p>
                      <a:pPr>
                        <a:defRPr sz="1800"/>
                      </a:pPr>
                      <a:r>
                        <a:rPr sz="4400">
                          <a:solidFill>
                            <a:srgbClr val="FFFFFF"/>
                          </a:solidFill>
                        </a:rPr>
                        <a:t>MCMC</a:t>
                      </a: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c>
                  <a:txBody>
                    <a:bodyPr/>
                    <a:lstStyle/>
                    <a:p>
                      <a:pPr>
                        <a:defRPr sz="1800"/>
                      </a:pPr>
                      <a:r>
                        <a:rPr sz="4400">
                          <a:solidFill>
                            <a:srgbClr val="FFFFFF"/>
                          </a:solidFill>
                        </a:rPr>
                        <a:t>MD</a:t>
                      </a: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r>
              <a:tr h="1005839">
                <a:tc>
                  <a:txBody>
                    <a:bodyPr/>
                    <a:lstStyle/>
                    <a:p>
                      <a:pPr algn="l">
                        <a:defRPr sz="1800"/>
                      </a:pPr>
                      <a:r>
                        <a:rPr sz="4400"/>
                        <a:t>Uses random numbers as its main tool</a:t>
                      </a: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r>
              <a:tr h="1005839">
                <a:tc>
                  <a:txBody>
                    <a:bodyPr/>
                    <a:lstStyle/>
                    <a:p>
                      <a:pPr algn="l">
                        <a:defRPr sz="1800"/>
                      </a:pPr>
                      <a:r>
                        <a:rPr sz="4400"/>
                        <a:t>Particles have velocity</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005839">
                <a:tc>
                  <a:txBody>
                    <a:bodyPr/>
                    <a:lstStyle/>
                    <a:p>
                      <a:pPr algn="l">
                        <a:defRPr sz="1800"/>
                      </a:pPr>
                      <a:r>
                        <a:rPr sz="4400"/>
                        <a:t>Includes the Metropolis algorithm</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r>
              <a:tr h="1005839">
                <a:tc>
                  <a:txBody>
                    <a:bodyPr/>
                    <a:lstStyle/>
                    <a:p>
                      <a:pPr algn="l">
                        <a:defRPr sz="1800"/>
                      </a:pPr>
                      <a:r>
                        <a:rPr sz="4400"/>
                        <a:t>Allows the calculation of averages</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005839">
                <a:tc>
                  <a:txBody>
                    <a:bodyPr/>
                    <a:lstStyle/>
                    <a:p>
                      <a:pPr algn="l">
                        <a:defRPr sz="1800"/>
                      </a:pPr>
                      <a:r>
                        <a:rPr sz="4400"/>
                        <a:t>In principle, has memory of its past</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Why OpenMM?"/>
          <p:cNvSpPr txBox="1"/>
          <p:nvPr>
            <p:ph type="title"/>
          </p:nvPr>
        </p:nvSpPr>
        <p:spPr>
          <a:xfrm>
            <a:off x="635000" y="635000"/>
            <a:ext cx="23114000" cy="1906883"/>
          </a:xfrm>
          <a:prstGeom prst="rect">
            <a:avLst/>
          </a:prstGeom>
        </p:spPr>
        <p:txBody>
          <a:bodyPr/>
          <a:lstStyle/>
          <a:p>
            <a:pPr/>
            <a:r>
              <a:t>Hybrid Monte Carlo</a:t>
            </a:r>
          </a:p>
        </p:txBody>
      </p:sp>
      <p:sp>
        <p:nvSpPr>
          <p:cNvPr id="278"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Slide Number"/>
          <p:cNvSpPr txBox="1"/>
          <p:nvPr/>
        </p:nvSpPr>
        <p:spPr>
          <a:xfrm>
            <a:off x="11935814" y="13010554"/>
            <a:ext cx="494513" cy="5111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ormAutofit fontScale="100000" lnSpcReduction="0"/>
          </a:bodyPr>
          <a:lstStyle>
            <a:lvl1pPr>
              <a:defRPr sz="2400"/>
            </a:lvl1pPr>
          </a:lstStyle>
          <a:p>
            <a:pPr/>
            <a:r>
              <a:t>21</a:t>
            </a:r>
          </a:p>
        </p:txBody>
      </p:sp>
      <p:grpSp>
        <p:nvGrpSpPr>
          <p:cNvPr id="299" name="Group"/>
          <p:cNvGrpSpPr/>
          <p:nvPr/>
        </p:nvGrpSpPr>
        <p:grpSpPr>
          <a:xfrm>
            <a:off x="1246880" y="2851435"/>
            <a:ext cx="15256564" cy="9587892"/>
            <a:chOff x="0" y="0"/>
            <a:chExt cx="15256563" cy="9587891"/>
          </a:xfrm>
        </p:grpSpPr>
        <p:sp>
          <p:nvSpPr>
            <p:cNvPr id="280" name="CasetăText 7"/>
            <p:cNvSpPr txBox="1"/>
            <p:nvPr/>
          </p:nvSpPr>
          <p:spPr>
            <a:xfrm>
              <a:off x="6771689" y="0"/>
              <a:ext cx="3242568" cy="505717"/>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Draw A from initial </a:t>
              </a:r>
              <a:r>
                <a:t>π</a:t>
              </a:r>
            </a:p>
          </p:txBody>
        </p:sp>
        <p:sp>
          <p:nvSpPr>
            <p:cNvPr id="281" name="CasetăText 8"/>
            <p:cNvSpPr txBox="1"/>
            <p:nvPr/>
          </p:nvSpPr>
          <p:spPr>
            <a:xfrm>
              <a:off x="5349481" y="1030269"/>
              <a:ext cx="6086982" cy="566641"/>
            </a:xfrm>
            <a:prstGeom prst="rect">
              <a:avLst/>
            </a:prstGeom>
            <a:solidFill>
              <a:srgbClr val="83C2FD"/>
            </a:soli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Generate B with probability</a:t>
              </a:r>
              <a:r>
                <a:rPr b="0"/>
                <a:t> </a:t>
              </a:r>
              <a14:m>
                <m:oMath>
                  <m:r>
                    <a:rPr xmlns:a="http://schemas.openxmlformats.org/drawingml/2006/main" sz="3100" i="1">
                      <a:solidFill>
                        <a:srgbClr val="0070C0"/>
                      </a:solidFill>
                      <a:latin typeface="Cambria Math" panose="02040503050406030204" pitchFamily="18" charset="0"/>
                    </a:rPr>
                    <m:t>𝑄</m:t>
                  </m:r>
                  <m:d>
                    <m:dPr>
                      <m:ctrlPr>
                        <a:rPr xmlns:a="http://schemas.openxmlformats.org/drawingml/2006/main" sz="3100" i="1">
                          <a:solidFill>
                            <a:srgbClr val="0070C0"/>
                          </a:solidFill>
                          <a:latin typeface="Cambria Math" panose="02040503050406030204" pitchFamily="18" charset="0"/>
                        </a:rPr>
                      </m:ctrlPr>
                    </m:dPr>
                    <m:e>
                      <m:r>
                        <a:rPr xmlns:a="http://schemas.openxmlformats.org/drawingml/2006/main" sz="3100" i="1">
                          <a:solidFill>
                            <a:srgbClr val="0070C0"/>
                          </a:solidFill>
                          <a:latin typeface="Cambria Math" panose="02040503050406030204" pitchFamily="18" charset="0"/>
                        </a:rPr>
                        <m:t>𝐴</m:t>
                      </m:r>
                      <m:r>
                        <a:rPr xmlns:a="http://schemas.openxmlformats.org/drawingml/2006/main" sz="3100" i="1">
                          <a:solidFill>
                            <a:srgbClr val="0070C0"/>
                          </a:solidFill>
                          <a:latin typeface="Cambria Math" panose="02040503050406030204" pitchFamily="18" charset="0"/>
                        </a:rPr>
                        <m:t>→</m:t>
                      </m:r>
                      <m:r>
                        <a:rPr xmlns:a="http://schemas.openxmlformats.org/drawingml/2006/main" sz="3100" i="1">
                          <a:solidFill>
                            <a:srgbClr val="0070C0"/>
                          </a:solidFill>
                          <a:latin typeface="Cambria Math" panose="02040503050406030204" pitchFamily="18" charset="0"/>
                        </a:rPr>
                        <m:t>𝐵</m:t>
                      </m:r>
                    </m:e>
                  </m:d>
                </m:oMath>
              </a14:m>
              <a:r>
                <a:rPr b="0"/>
                <a:t> </a:t>
              </a:r>
            </a:p>
          </p:txBody>
        </p:sp>
        <p:sp>
          <p:nvSpPr>
            <p:cNvPr id="282" name="CasetăText 9"/>
            <p:cNvSpPr txBox="1"/>
            <p:nvPr/>
          </p:nvSpPr>
          <p:spPr>
            <a:xfrm>
              <a:off x="6881314" y="6662997"/>
              <a:ext cx="3023316" cy="56664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Generate</a:t>
              </a:r>
              <a:r>
                <a:rPr b="0"/>
                <a:t> </a:t>
              </a:r>
              <a14:m>
                <m:oMath>
                  <m:r>
                    <a:rPr xmlns:a="http://schemas.openxmlformats.org/drawingml/2006/main" sz="3100" i="1">
                      <a:solidFill>
                        <a:srgbClr val="000000"/>
                      </a:solidFill>
                      <a:latin typeface="Cambria Math" panose="02040503050406030204" pitchFamily="18" charset="0"/>
                    </a:rPr>
                    <m:t>𝑢</m:t>
                  </m:r>
                  <m:r>
                    <a:rPr xmlns:a="http://schemas.openxmlformats.org/drawingml/2006/main" sz="3100" i="1">
                      <a:solidFill>
                        <a:srgbClr val="000000"/>
                      </a:solidFill>
                      <a:latin typeface="Cambria Math" panose="02040503050406030204" pitchFamily="18" charset="0"/>
                    </a:rPr>
                    <m:t>~</m:t>
                  </m:r>
                  <m:r>
                    <a:rPr xmlns:a="http://schemas.openxmlformats.org/drawingml/2006/main" sz="3100" i="1">
                      <a:solidFill>
                        <a:srgbClr val="000000"/>
                      </a:solidFill>
                      <a:latin typeface="Cambria Math" panose="02040503050406030204" pitchFamily="18" charset="0"/>
                    </a:rPr>
                    <m:t>𝑼</m:t>
                  </m:r>
                  <m:r>
                    <a:rPr xmlns:a="http://schemas.openxmlformats.org/drawingml/2006/main" sz="3100" i="1">
                      <a:solidFill>
                        <a:srgbClr val="000000"/>
                      </a:solidFill>
                      <a:latin typeface="Cambria Math" panose="02040503050406030204" pitchFamily="18" charset="0"/>
                    </a:rPr>
                    <m:t>(</m:t>
                  </m:r>
                  <m:r>
                    <a:rPr xmlns:a="http://schemas.openxmlformats.org/drawingml/2006/main" sz="3100" i="1">
                      <a:solidFill>
                        <a:srgbClr val="000000"/>
                      </a:solidFill>
                      <a:latin typeface="Cambria Math" panose="02040503050406030204" pitchFamily="18" charset="0"/>
                    </a:rPr>
                    <m:t>0,1</m:t>
                  </m:r>
                  <m:r>
                    <a:rPr xmlns:a="http://schemas.openxmlformats.org/drawingml/2006/main" sz="3100" i="1">
                      <a:solidFill>
                        <a:srgbClr val="000000"/>
                      </a:solidFill>
                      <a:latin typeface="Cambria Math" panose="02040503050406030204" pitchFamily="18" charset="0"/>
                    </a:rPr>
                    <m:t>)</m:t>
                  </m:r>
                </m:oMath>
              </a14:m>
            </a:p>
          </p:txBody>
        </p:sp>
        <p:sp>
          <p:nvSpPr>
            <p:cNvPr id="283" name="CasetăText 10"/>
            <p:cNvSpPr txBox="1"/>
            <p:nvPr/>
          </p:nvSpPr>
          <p:spPr>
            <a:xfrm>
              <a:off x="1471929" y="8371375"/>
              <a:ext cx="2296617"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Calibri"/>
                  <a:ea typeface="Calibri"/>
                  <a:cs typeface="Calibri"/>
                  <a:sym typeface="Calibri"/>
                </a:defRPr>
              </a:lvl1pPr>
            </a:lstStyle>
            <a:p>
              <a:pPr/>
              <a:r>
                <a:t>Reject (A → A)</a:t>
              </a:r>
            </a:p>
          </p:txBody>
        </p:sp>
        <p:sp>
          <p:nvSpPr>
            <p:cNvPr id="284" name="CasetăText 11"/>
            <p:cNvSpPr txBox="1"/>
            <p:nvPr/>
          </p:nvSpPr>
          <p:spPr>
            <a:xfrm>
              <a:off x="12887195" y="8383734"/>
              <a:ext cx="2369369" cy="505717"/>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Calibri"/>
                  <a:ea typeface="Calibri"/>
                  <a:cs typeface="Calibri"/>
                  <a:sym typeface="Calibri"/>
                </a:defRPr>
              </a:lvl1pPr>
            </a:lstStyle>
            <a:p>
              <a:pPr/>
              <a:r>
                <a:t>Accept (B → A)</a:t>
              </a:r>
            </a:p>
          </p:txBody>
        </p:sp>
        <p:cxnSp>
          <p:nvCxnSpPr>
            <p:cNvPr id="285" name="Conector drept cu săgeată 12"/>
            <p:cNvCxnSpPr>
              <a:stCxn id="294" idx="0"/>
              <a:endCxn id="283" idx="0"/>
            </p:cNvCxnSpPr>
            <p:nvPr/>
          </p:nvCxnSpPr>
          <p:spPr>
            <a:xfrm flipH="1" flipV="1">
              <a:off x="2620237" y="8624234"/>
              <a:ext cx="5772731" cy="3261"/>
            </a:xfrm>
            <a:prstGeom prst="straightConnector1">
              <a:avLst/>
            </a:prstGeom>
            <a:ln w="127000" cap="flat">
              <a:solidFill>
                <a:srgbClr val="000000"/>
              </a:solidFill>
              <a:prstDash val="solid"/>
              <a:miter lim="400000"/>
              <a:tailEnd type="triangle" w="med" len="med"/>
            </a:ln>
            <a:effectLst/>
          </p:spPr>
        </p:cxnSp>
        <p:cxnSp>
          <p:nvCxnSpPr>
            <p:cNvPr id="286" name="Conector drept cu săgeată 13"/>
            <p:cNvCxnSpPr>
              <a:stCxn id="294" idx="0"/>
              <a:endCxn id="284" idx="0"/>
            </p:cNvCxnSpPr>
            <p:nvPr/>
          </p:nvCxnSpPr>
          <p:spPr>
            <a:xfrm>
              <a:off x="8392967" y="8627494"/>
              <a:ext cx="5678913" cy="9099"/>
            </a:xfrm>
            <a:prstGeom prst="straightConnector1">
              <a:avLst/>
            </a:prstGeom>
            <a:ln w="127000" cap="flat">
              <a:solidFill>
                <a:srgbClr val="000000"/>
              </a:solidFill>
              <a:prstDash val="solid"/>
              <a:miter lim="400000"/>
              <a:tailEnd type="triangle" w="med" len="med"/>
            </a:ln>
            <a:effectLst/>
          </p:spPr>
        </p:cxnSp>
        <p:cxnSp>
          <p:nvCxnSpPr>
            <p:cNvPr id="287" name="Conector: cotit 14"/>
            <p:cNvCxnSpPr>
              <a:stCxn id="283" idx="0"/>
              <a:endCxn id="281" idx="0"/>
            </p:cNvCxnSpPr>
            <p:nvPr/>
          </p:nvCxnSpPr>
          <p:spPr>
            <a:xfrm flipV="1">
              <a:off x="2616200" y="1308100"/>
              <a:ext cx="5778500" cy="7315200"/>
            </a:xfrm>
            <a:prstGeom prst="bentConnector4">
              <a:avLst>
                <a:gd name="adj1" fmla="val -24175"/>
                <a:gd name="adj2" fmla="val 50000"/>
              </a:avLst>
            </a:prstGeom>
            <a:ln w="127000" cap="flat">
              <a:solidFill>
                <a:srgbClr val="000000"/>
              </a:solidFill>
              <a:prstDash val="solid"/>
              <a:miter lim="400000"/>
              <a:tailEnd type="triangle" w="med" len="med"/>
            </a:ln>
            <a:effectLst/>
          </p:spPr>
        </p:cxnSp>
        <p:cxnSp>
          <p:nvCxnSpPr>
            <p:cNvPr id="288" name="Conector: cotit 15"/>
            <p:cNvCxnSpPr>
              <a:stCxn id="284" idx="0"/>
              <a:endCxn id="281" idx="0"/>
            </p:cNvCxnSpPr>
            <p:nvPr/>
          </p:nvCxnSpPr>
          <p:spPr>
            <a:xfrm flipH="1" flipV="1">
              <a:off x="8394700" y="1308100"/>
              <a:ext cx="5676900" cy="7327900"/>
            </a:xfrm>
            <a:prstGeom prst="bentConnector4">
              <a:avLst>
                <a:gd name="adj1" fmla="val -25503"/>
                <a:gd name="adj2" fmla="val 49913"/>
              </a:avLst>
            </a:prstGeom>
            <a:ln w="127000" cap="flat">
              <a:solidFill>
                <a:srgbClr val="000000"/>
              </a:solidFill>
              <a:prstDash val="solid"/>
              <a:miter lim="400000"/>
              <a:tailEnd type="triangle" w="med" len="med"/>
            </a:ln>
            <a:effectLst/>
          </p:spPr>
        </p:cxnSp>
        <p:cxnSp>
          <p:nvCxnSpPr>
            <p:cNvPr id="289" name="Conector drept cu săgeată 16"/>
            <p:cNvCxnSpPr>
              <a:stCxn id="280" idx="0"/>
              <a:endCxn id="281" idx="0"/>
            </p:cNvCxnSpPr>
            <p:nvPr/>
          </p:nvCxnSpPr>
          <p:spPr>
            <a:xfrm flipH="1">
              <a:off x="8392972" y="252858"/>
              <a:ext cx="1" cy="1060732"/>
            </a:xfrm>
            <a:prstGeom prst="straightConnector1">
              <a:avLst/>
            </a:prstGeom>
            <a:ln w="127000" cap="flat">
              <a:solidFill>
                <a:srgbClr val="000000"/>
              </a:solidFill>
              <a:prstDash val="solid"/>
              <a:miter lim="400000"/>
              <a:tailEnd type="triangle" w="med" len="med"/>
            </a:ln>
            <a:effectLst/>
          </p:spPr>
        </p:cxnSp>
        <p:cxnSp>
          <p:nvCxnSpPr>
            <p:cNvPr id="290" name="Conector drept cu săgeată 17"/>
            <p:cNvCxnSpPr>
              <a:stCxn id="281" idx="0"/>
              <a:endCxn id="282" idx="0"/>
            </p:cNvCxnSpPr>
            <p:nvPr/>
          </p:nvCxnSpPr>
          <p:spPr>
            <a:xfrm>
              <a:off x="8392972" y="1313589"/>
              <a:ext cx="1" cy="5632729"/>
            </a:xfrm>
            <a:prstGeom prst="straightConnector1">
              <a:avLst/>
            </a:prstGeom>
            <a:ln w="127000" cap="flat">
              <a:solidFill>
                <a:srgbClr val="000000"/>
              </a:solidFill>
              <a:prstDash val="solid"/>
              <a:miter lim="400000"/>
              <a:tailEnd type="triangle" w="med" len="med"/>
            </a:ln>
            <a:effectLst/>
          </p:spPr>
        </p:cxnSp>
        <p:cxnSp>
          <p:nvCxnSpPr>
            <p:cNvPr id="291" name="Conector drept cu săgeată 18"/>
            <p:cNvCxnSpPr>
              <a:stCxn id="282" idx="0"/>
              <a:endCxn id="294" idx="0"/>
            </p:cNvCxnSpPr>
            <p:nvPr/>
          </p:nvCxnSpPr>
          <p:spPr>
            <a:xfrm flipH="1">
              <a:off x="8392967" y="6946317"/>
              <a:ext cx="6" cy="1681178"/>
            </a:xfrm>
            <a:prstGeom prst="straightConnector1">
              <a:avLst/>
            </a:prstGeom>
            <a:ln w="127000" cap="flat">
              <a:solidFill>
                <a:srgbClr val="000000"/>
              </a:solidFill>
              <a:prstDash val="solid"/>
              <a:miter lim="400000"/>
              <a:tailEnd type="triangle" w="med" len="med"/>
            </a:ln>
            <a:effectLst/>
          </p:spPr>
        </p:cxnSp>
        <p:sp>
          <p:nvSpPr>
            <p:cNvPr id="292" name="CasetăText 19"/>
            <p:cNvSpPr txBox="1"/>
            <p:nvPr/>
          </p:nvSpPr>
          <p:spPr>
            <a:xfrm>
              <a:off x="4626308" y="8063099"/>
              <a:ext cx="68897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mj-lt"/>
                  <a:ea typeface="+mj-ea"/>
                  <a:cs typeface="+mj-cs"/>
                  <a:sym typeface="Helvetica"/>
                </a:defRPr>
              </a:lvl1pPr>
            </a:lstStyle>
            <a:p>
              <a:pPr/>
              <a:r>
                <a:t>NO</a:t>
              </a:r>
            </a:p>
          </p:txBody>
        </p:sp>
        <p:sp>
          <p:nvSpPr>
            <p:cNvPr id="293" name="CasetăText 20"/>
            <p:cNvSpPr txBox="1"/>
            <p:nvPr/>
          </p:nvSpPr>
          <p:spPr>
            <a:xfrm>
              <a:off x="11150700" y="8084560"/>
              <a:ext cx="867122"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mj-lt"/>
                  <a:ea typeface="+mj-ea"/>
                  <a:cs typeface="+mj-cs"/>
                  <a:sym typeface="Helvetica"/>
                </a:defRPr>
              </a:lvl1pPr>
            </a:lstStyle>
            <a:p>
              <a:pPr/>
              <a:r>
                <a:t>YES</a:t>
              </a:r>
            </a:p>
          </p:txBody>
        </p:sp>
        <p:sp>
          <p:nvSpPr>
            <p:cNvPr id="294" name="Romb 21"/>
            <p:cNvSpPr/>
            <p:nvPr/>
          </p:nvSpPr>
          <p:spPr>
            <a:xfrm>
              <a:off x="6144688" y="7993404"/>
              <a:ext cx="4496559" cy="1268181"/>
            </a:xfrm>
            <a:prstGeom prst="diamond">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defRPr sz="2800"/>
              </a:pPr>
            </a:p>
          </p:txBody>
        </p:sp>
        <p:pic>
          <p:nvPicPr>
            <p:cNvPr id="295" name="Image" descr="Image"/>
            <p:cNvPicPr>
              <a:picLocks noChangeAspect="1"/>
            </p:cNvPicPr>
            <p:nvPr/>
          </p:nvPicPr>
          <p:blipFill>
            <a:blip r:embed="rId2">
              <a:extLst/>
            </a:blip>
            <a:srcRect l="0" t="28641" r="0" b="0"/>
            <a:stretch>
              <a:fillRect/>
            </a:stretch>
          </p:blipFill>
          <p:spPr>
            <a:xfrm>
              <a:off x="3990519" y="2189476"/>
              <a:ext cx="8159472" cy="3246067"/>
            </a:xfrm>
            <a:prstGeom prst="rect">
              <a:avLst/>
            </a:prstGeom>
            <a:ln w="57150" cap="flat">
              <a:solidFill>
                <a:srgbClr val="0070C0"/>
              </a:solidFill>
              <a:prstDash val="solid"/>
              <a:miter lim="400000"/>
            </a:ln>
            <a:effectLst/>
          </p:spPr>
        </p:pic>
        <p:sp>
          <p:nvSpPr>
            <p:cNvPr id="296" name="CasetăText 142"/>
            <p:cNvSpPr txBox="1"/>
            <p:nvPr/>
          </p:nvSpPr>
          <p:spPr>
            <a:xfrm rot="16200000">
              <a:off x="1499803" y="3654952"/>
              <a:ext cx="4085630"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rgbClr val="0070C0"/>
                  </a:solidFill>
                  <a:latin typeface="+mj-lt"/>
                  <a:ea typeface="+mj-ea"/>
                  <a:cs typeface="+mj-cs"/>
                  <a:sym typeface="Helvetica"/>
                </a:defRPr>
              </a:lvl1pPr>
            </a:lstStyle>
            <a:p>
              <a:pPr/>
              <a:r>
                <a:t>Molecular Dynamics</a:t>
              </a:r>
            </a:p>
          </p:txBody>
        </p:sp>
        <p:sp>
          <p:nvSpPr>
            <p:cNvPr id="297" name="CasetăText 49"/>
            <p:cNvSpPr txBox="1"/>
            <p:nvPr/>
          </p:nvSpPr>
          <p:spPr>
            <a:xfrm rot="16200000">
              <a:off x="-1476872" y="4352115"/>
              <a:ext cx="4061818"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a:latin typeface="+mj-lt"/>
                  <a:ea typeface="+mj-ea"/>
                  <a:cs typeface="+mj-cs"/>
                  <a:sym typeface="Helvetica"/>
                </a:defRPr>
              </a:pPr>
              <a:r>
                <a:t>Metropolis-Hastings</a:t>
              </a:r>
            </a:p>
            <a:p>
              <a:pPr>
                <a:defRPr b="1">
                  <a:latin typeface="+mj-lt"/>
                  <a:ea typeface="+mj-ea"/>
                  <a:cs typeface="+mj-cs"/>
                  <a:sym typeface="Helvetica"/>
                </a:defRPr>
              </a:pPr>
              <a:r>
                <a:t>Algorithm</a:t>
              </a:r>
            </a:p>
          </p:txBody>
        </p:sp>
        <p:sp>
          <p:nvSpPr>
            <p:cNvPr id="298" name="Text"/>
            <p:cNvSpPr txBox="1"/>
            <p:nvPr/>
          </p:nvSpPr>
          <p:spPr>
            <a:xfrm>
              <a:off x="6692728" y="8233331"/>
              <a:ext cx="3270286" cy="1354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4400">
                  <a:latin typeface="Cambria Math"/>
                  <a:ea typeface="Cambria Math"/>
                  <a:cs typeface="Cambria Math"/>
                  <a:sym typeface="Cambria Math"/>
                </a:defRPr>
              </a:pPr>
              <a14:m>
                <m:oMath>
                  <m:r>
                    <m:rPr>
                      <m:sty m:val="p"/>
                    </m:rPr>
                    <a:rPr xmlns:a="http://schemas.openxmlformats.org/drawingml/2006/main" sz="4700" i="1">
                      <a:solidFill>
                        <a:srgbClr val="000000"/>
                      </a:solidFill>
                      <a:latin typeface="Cambria Math" panose="02040503050406030204" pitchFamily="18" charset="0"/>
                    </a:rPr>
                    <m:t>u</m:t>
                  </m:r>
                  <m:r>
                    <a:rPr xmlns:a="http://schemas.openxmlformats.org/drawingml/2006/main" sz="4700" i="1">
                      <a:solidFill>
                        <a:srgbClr val="000000"/>
                      </a:solidFill>
                      <a:latin typeface="Cambria Math" panose="02040503050406030204" pitchFamily="18" charset="0"/>
                    </a:rPr>
                    <m:t>≤</m:t>
                  </m:r>
                  <m:r>
                    <m:rPr>
                      <m:sty m:val="p"/>
                    </m:rPr>
                    <a:rPr xmlns:a="http://schemas.openxmlformats.org/drawingml/2006/main" sz="4700" i="1">
                      <a:solidFill>
                        <a:srgbClr val="000000"/>
                      </a:solidFill>
                      <a:latin typeface="Cambria Math" panose="02040503050406030204" pitchFamily="18" charset="0"/>
                    </a:rPr>
                    <m:t>α(A→B)</m:t>
                  </m:r>
                </m:oMath>
              </a14:m>
              <a:r>
                <a:t> </a:t>
              </a:r>
            </a:p>
          </p:txBody>
        </p:sp>
      </p:grpSp>
      <p:sp>
        <p:nvSpPr>
          <p:cNvPr id="300" name="Equation"/>
          <p:cNvSpPr txBox="1"/>
          <p:nvPr/>
        </p:nvSpPr>
        <p:spPr>
          <a:xfrm>
            <a:off x="15236468" y="6170676"/>
            <a:ext cx="8351736" cy="137464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α(A→B)</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m</m:t>
                  </m:r>
                  <m:r>
                    <m:rPr>
                      <m:sty m:val="p"/>
                    </m:rPr>
                    <a:rPr xmlns:a="http://schemas.openxmlformats.org/drawingml/2006/main" sz="4400" i="1">
                      <a:solidFill>
                        <a:srgbClr val="000000"/>
                      </a:solidFill>
                      <a:latin typeface="Cambria Math" panose="02040503050406030204" pitchFamily="18" charset="0"/>
                    </a:rPr>
                    <m:t>i</m:t>
                  </m:r>
                  <m:r>
                    <m:rPr>
                      <m:sty m:val="p"/>
                    </m:rPr>
                    <a:rPr xmlns:a="http://schemas.openxmlformats.org/drawingml/2006/main" sz="4400" i="1">
                      <a:solidFill>
                        <a:srgbClr val="000000"/>
                      </a:solidFill>
                      <a:latin typeface="Cambria Math" panose="02040503050406030204" pitchFamily="18" charset="0"/>
                    </a:rPr>
                    <m:t>n</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1,</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𝐵</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𝐵</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𝐴</m:t>
                              </m:r>
                            </m:e>
                          </m:d>
                        </m:num>
                        <m:den>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𝐴</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𝐴</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𝐵</m:t>
                              </m:r>
                            </m:e>
                          </m:d>
                        </m:den>
                      </m:f>
                    </m:e>
                  </m:d>
                </m:oMath>
              </m:oMathPara>
            </a14:m>
            <a:endParaRPr sz="4400"/>
          </a:p>
        </p:txBody>
      </p:sp>
      <p:sp>
        <p:nvSpPr>
          <p:cNvPr id="301" name="Duane, S.; Kennedy, A. D.; Pendleton, B. J.; Roweth, D. Hybrid Monte Carlo. Physics Letters B 1987, 195 (2), 216–222."/>
          <p:cNvSpPr txBox="1"/>
          <p:nvPr/>
        </p:nvSpPr>
        <p:spPr>
          <a:xfrm>
            <a:off x="4055910" y="12469353"/>
            <a:ext cx="16272180" cy="5111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2400"/>
            </a:lvl1pPr>
          </a:lstStyle>
          <a:p>
            <a:pPr/>
            <a:r>
              <a:t>Duane, S.; Kennedy, A. D.; Pendleton, B. J.; Roweth, D. Hybrid Monte Carlo. Physics Letters B 1987, 195 (2), 216–222.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Why OpenMM?"/>
          <p:cNvSpPr txBox="1"/>
          <p:nvPr>
            <p:ph type="title"/>
          </p:nvPr>
        </p:nvSpPr>
        <p:spPr>
          <a:xfrm>
            <a:off x="635000" y="635000"/>
            <a:ext cx="23114000" cy="1906883"/>
          </a:xfrm>
          <a:prstGeom prst="rect">
            <a:avLst/>
          </a:prstGeom>
        </p:spPr>
        <p:txBody>
          <a:bodyPr/>
          <a:lstStyle/>
          <a:p>
            <a:pPr/>
            <a:r>
              <a:t>Some specific types of HMC</a:t>
            </a:r>
          </a:p>
        </p:txBody>
      </p:sp>
      <p:sp>
        <p:nvSpPr>
          <p:cNvPr id="304"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lide Number"/>
          <p:cNvSpPr txBox="1"/>
          <p:nvPr/>
        </p:nvSpPr>
        <p:spPr>
          <a:xfrm>
            <a:off x="11935814" y="13010554"/>
            <a:ext cx="494513" cy="5111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ormAutofit fontScale="100000" lnSpcReduction="0"/>
          </a:bodyPr>
          <a:lstStyle>
            <a:lvl1pPr>
              <a:defRPr sz="2400"/>
            </a:lvl1pPr>
          </a:lstStyle>
          <a:p>
            <a:pPr/>
            <a:r>
              <a:t>21</a:t>
            </a:r>
          </a:p>
        </p:txBody>
      </p:sp>
      <p:sp>
        <p:nvSpPr>
          <p:cNvPr id="306" name="Nonequilibrium candidate Monte Carlo - use driven process, changing potential energy with time, to generate candidate configuration…"/>
          <p:cNvSpPr txBox="1"/>
          <p:nvPr>
            <p:ph type="body" idx="1"/>
          </p:nvPr>
        </p:nvSpPr>
        <p:spPr>
          <a:xfrm>
            <a:off x="617140" y="3175000"/>
            <a:ext cx="23131860" cy="9842500"/>
          </a:xfrm>
          <a:prstGeom prst="rect">
            <a:avLst/>
          </a:prstGeom>
        </p:spPr>
        <p:txBody>
          <a:bodyPr/>
          <a:lstStyle/>
          <a:p>
            <a:pPr/>
            <a:r>
              <a:t>Nonequilibrium candidate Monte Carlo - use driven process, changing potential energy with time, to generate candidate configuration</a:t>
            </a:r>
          </a:p>
          <a:p>
            <a:pPr/>
            <a:r>
              <a:t>Constrained dynamics, e.g. torsional dynamics</a:t>
            </a:r>
          </a:p>
          <a:p>
            <a:pPr/>
          </a:p>
          <a:p>
            <a:pPr marL="0" indent="0" algn="ctr">
              <a:buSzTx/>
              <a:buNone/>
              <a:defRPr sz="3200"/>
            </a:pPr>
            <a:r>
              <a:t>Nilmeier, J. P.; Crooks, G. E.; Minh, D. D. L.; Chodera, J. D. PNAS Plus: Nonequilibrium Candidate Monte Carlo Is an Efficient Tool for Equilibrium Simulation. Proceedings of the National Academy of Sciences of the United States of America 2011, 108 (45), E1009–E1018. https://doi.org/10.1073/pnas.1106094108.</a:t>
            </a:r>
          </a:p>
          <a:p>
            <a:pPr marL="0" indent="0" algn="ctr">
              <a:buSzTx/>
              <a:buNone/>
              <a:defRPr sz="3200"/>
            </a:pPr>
          </a:p>
          <a:p>
            <a:pPr marL="0" indent="0" algn="ctr">
              <a:buSzTx/>
              <a:buNone/>
              <a:defRPr sz="3200"/>
            </a:pPr>
            <a:r>
              <a:t>Spiridon, L.; Minh, D. D. L. Hamiltonian Monte Carlo with Constrained Molecular Dynamics as Gibbs Sampling. Journal of Chemical Theory and Computation 2017, 13 (10), 4649–4659. https://doi.org/10.1021/acs.jctc.7b00570.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ferences"/>
          <p:cNvSpPr txBox="1"/>
          <p:nvPr>
            <p:ph type="title"/>
          </p:nvPr>
        </p:nvSpPr>
        <p:spPr>
          <a:prstGeom prst="rect">
            <a:avLst/>
          </a:prstGeom>
        </p:spPr>
        <p:txBody>
          <a:bodyPr/>
          <a:lstStyle/>
          <a:p>
            <a:pPr/>
            <a:r>
              <a:t>References</a:t>
            </a:r>
          </a:p>
        </p:txBody>
      </p:sp>
      <p:sp>
        <p:nvSpPr>
          <p:cNvPr id="309"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nchor="t"/>
          <a:lstStyle/>
          <a:p>
            <a:pPr marL="592666" indent="-592666" defTabSz="788669">
              <a:defRPr sz="3455"/>
            </a:pPr>
            <a:r>
              <a:t>Durrant, J. D.; McCammon, J. A. Molecular Dynamics Simulations and Drug Discovery. BMC Biol 2011, 9 (1), 71. </a:t>
            </a:r>
            <a:r>
              <a:rPr u="sng">
                <a:solidFill>
                  <a:srgbClr val="0000FF"/>
                </a:solidFill>
                <a:uFill>
                  <a:solidFill>
                    <a:srgbClr val="0000FF"/>
                  </a:solidFill>
                </a:uFill>
                <a:hlinkClick r:id="rId2" invalidUrl="" action="" tgtFrame="" tooltip="" history="1" highlightClick="0" endSnd="0"/>
              </a:rPr>
              <a:t>https://doi.org/10.1186/1741-7007-9-71</a:t>
            </a:r>
            <a:r>
              <a:t>, adapted under the </a:t>
            </a:r>
            <a:r>
              <a:rPr u="sng">
                <a:solidFill>
                  <a:srgbClr val="0000FF"/>
                </a:solidFill>
                <a:uFill>
                  <a:solidFill>
                    <a:srgbClr val="0000FF"/>
                  </a:solidFill>
                </a:uFill>
                <a:hlinkClick r:id="rId3" invalidUrl="" action="" tgtFrame="" tooltip="" history="1" highlightClick="0" endSnd="0"/>
              </a:rPr>
              <a:t>CC BY 2.0 license</a:t>
            </a:r>
            <a:r>
              <a:t>.</a:t>
            </a:r>
          </a:p>
          <a:p>
            <a:pPr marL="592666" indent="-592666" defTabSz="788669">
              <a:defRPr sz="3455"/>
            </a:pPr>
            <a:r>
              <a:t>Grossfield A, Zuckerman DM. Quantifying uncertainty and sampling quality in biomolecular simulations. Annu Rep Comput Chem. 2009 Jan 1;5:23-48. doi: 10.1016/S1574-1400(09)00502-7. PMID: 20454547; PMCID: PMC2865156.</a:t>
            </a:r>
          </a:p>
          <a:p>
            <a:pPr marL="592666" indent="-592666" defTabSz="788669">
              <a:defRPr sz="3455"/>
            </a:pPr>
            <a:r>
              <a:t>Gubernatis, J. E. Marshall Rosenbluth and the Metropolis Algorithm. Physics of Plasmas 2005, 12 (5), 057303. https://doi.org/10.1063/1.1887186.</a:t>
            </a:r>
          </a:p>
          <a:p>
            <a:pPr marL="592666" indent="-592666" defTabSz="788669">
              <a:defRPr sz="3455"/>
            </a:pPr>
            <a:r>
              <a:t>Metropolis, N.; Rosenbluth, A. W.; Rosenbluth, M. N.; Teller, A.; Teller, E. Equation of State Calculations by Fast Computing Machines. Journal of Chemical Physics 1953, 21 (6), 1087–1092.</a:t>
            </a:r>
          </a:p>
          <a:p>
            <a:pPr marL="592666" indent="-592666" defTabSz="788669">
              <a:defRPr sz="3455"/>
            </a:pPr>
            <a:r>
              <a:t>Minh, D. D. L.; Minh, D. L. (Paul). Understanding the Hastings Algorithm. Communications in Statistics - Simulation and Computation 2015, 44 (2), 332–349. </a:t>
            </a:r>
            <a:r>
              <a:rPr u="sng">
                <a:solidFill>
                  <a:srgbClr val="0000FF"/>
                </a:solidFill>
                <a:uFill>
                  <a:solidFill>
                    <a:srgbClr val="0000FF"/>
                  </a:solidFill>
                </a:uFill>
                <a:hlinkClick r:id="rId4" invalidUrl="" action="" tgtFrame="" tooltip="" history="1" highlightClick="0" endSnd="0"/>
              </a:rPr>
              <a:t>https://doi.org/10.1080/03610918.2013.777455</a:t>
            </a:r>
            <a:r>
              <a:t>.</a:t>
            </a:r>
          </a:p>
          <a:p>
            <a:pPr marL="592666" indent="-592666" defTabSz="788669">
              <a:defRPr sz="3455"/>
            </a:pPr>
            <a:r>
              <a:t>Nilmeier, J. P.; Crooks, G. E.; Minh, D. D. L.; Chodera, J. D. PNAS Plus: Nonequilibrium Candidate Monte Carlo Is an Efficient Tool for Equilibrium Simulation. Proceedings of the National Academy of Sciences of the United States of America 2011, 108 (45), E1009–E1018. https://doi.org/10.1073/pnas.1106094108.</a:t>
            </a:r>
          </a:p>
          <a:p>
            <a:pPr marL="592666" indent="-592666" defTabSz="788669">
              <a:defRPr sz="3455"/>
            </a:pPr>
            <a:r>
              <a:t>Spiridon, L.; Minh, D. D. L. Hamiltonian Monte Carlo with Constrained Molecular Dynamics as Gibbs Sampling. Journal of Chemical Theory and Computation 2017, 13 (10), 4649–4659. https://doi.org/10.1021/acs.jctc.7b00570.</a:t>
            </a:r>
          </a:p>
          <a:p>
            <a:pPr marL="592666" indent="-592666" defTabSz="788669">
              <a:defRPr sz="3455"/>
            </a:pPr>
            <a:r>
              <a:t>Duane, S.; Kennedy, A. D.; Pendleton, B. J.; Roweth, D. Hybrid Monte Carlo. Physics Letters B 1987, 195 (2), 216–222.</a:t>
            </a:r>
          </a:p>
        </p:txBody>
      </p:sp>
      <p:sp>
        <p:nvSpPr>
          <p:cNvPr id="310" name="Slide Number"/>
          <p:cNvSpPr txBox="1"/>
          <p:nvPr>
            <p:ph type="sldNum" sz="quarter" idx="4294967295"/>
          </p:nvPr>
        </p:nvSpPr>
        <p:spPr>
          <a:xfrm>
            <a:off x="11935814" y="13010554"/>
            <a:ext cx="494512"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ercise 8: Performing a Molecular Simulation with OpenMM"/>
          <p:cNvSpPr txBox="1"/>
          <p:nvPr>
            <p:ph type="title"/>
          </p:nvPr>
        </p:nvSpPr>
        <p:spPr>
          <a:prstGeom prst="rect">
            <a:avLst/>
          </a:prstGeom>
        </p:spPr>
        <p:txBody>
          <a:bodyPr/>
          <a:lstStyle>
            <a:lvl1pPr defTabSz="788669">
              <a:defRPr sz="10752"/>
            </a:lvl1pPr>
          </a:lstStyle>
          <a:p>
            <a:pPr/>
            <a:r>
              <a:t>Exercise 8: Performing a Molecular Simulation with OpenMM</a:t>
            </a:r>
          </a:p>
        </p:txBody>
      </p:sp>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colab"/>
          <p:cNvSpPr txBox="1"/>
          <p:nvPr/>
        </p:nvSpPr>
        <p:spPr>
          <a:xfrm>
            <a:off x="11606009" y="8755001"/>
            <a:ext cx="1171982"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hlinkClick r:id="rId2" invalidUrl="" action="" tgtFrame="" tooltip="" history="1" highlightClick="0" endSnd="0"/>
              </a:defRPr>
            </a:lvl1pPr>
          </a:lstStyle>
          <a:p>
            <a:pPr/>
            <a:r>
              <a:rPr>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Image" descr="Image"/>
          <p:cNvPicPr>
            <a:picLocks noChangeAspect="1"/>
          </p:cNvPicPr>
          <p:nvPr/>
        </p:nvPicPr>
        <p:blipFill>
          <a:blip r:embed="rId2">
            <a:extLst/>
          </a:blip>
          <a:srcRect l="0" t="3336" r="0" b="24525"/>
          <a:stretch>
            <a:fillRect/>
          </a:stretch>
        </p:blipFill>
        <p:spPr>
          <a:xfrm>
            <a:off x="0" y="4217"/>
            <a:ext cx="24384001" cy="13820789"/>
          </a:xfrm>
          <a:prstGeom prst="rect">
            <a:avLst/>
          </a:prstGeom>
          <a:ln w="12700">
            <a:miter lim="400000"/>
          </a:ln>
        </p:spPr>
      </p:pic>
      <p:pic>
        <p:nvPicPr>
          <p:cNvPr id="143" name="Image" descr="Image"/>
          <p:cNvPicPr>
            <a:picLocks noChangeAspect="1"/>
          </p:cNvPicPr>
          <p:nvPr/>
        </p:nvPicPr>
        <p:blipFill>
          <a:blip r:embed="rId3">
            <a:extLst/>
          </a:blip>
          <a:stretch>
            <a:fillRect/>
          </a:stretch>
        </p:blipFill>
        <p:spPr>
          <a:xfrm>
            <a:off x="4060349" y="212473"/>
            <a:ext cx="7621215" cy="11675053"/>
          </a:xfrm>
          <a:prstGeom prst="rect">
            <a:avLst/>
          </a:prstGeom>
          <a:ln w="12700">
            <a:miter lim="400000"/>
          </a:ln>
        </p:spPr>
      </p:pic>
      <p:sp>
        <p:nvSpPr>
          <p:cNvPr id="144" name="Metropolis Monte Carlo"/>
          <p:cNvSpPr txBox="1"/>
          <p:nvPr>
            <p:ph type="ctrTitle"/>
          </p:nvPr>
        </p:nvSpPr>
        <p:spPr>
          <a:prstGeom prst="rect">
            <a:avLst/>
          </a:prstGeom>
        </p:spPr>
        <p:txBody>
          <a:bodyPr/>
          <a:lstStyle>
            <a:lvl1pPr>
              <a:defRPr>
                <a:solidFill>
                  <a:srgbClr val="FFFFFF"/>
                </a:solidFill>
              </a:defRPr>
            </a:lvl1pPr>
          </a:lstStyle>
          <a:p>
            <a:pPr/>
            <a:r>
              <a:t>Metropolis Monte Carlo</a:t>
            </a:r>
          </a:p>
        </p:txBody>
      </p:sp>
      <p:sp>
        <p:nvSpPr>
          <p:cNvPr id="145" name="A specific smarter way to sample the Nile"/>
          <p:cNvSpPr txBox="1"/>
          <p:nvPr>
            <p:ph type="subTitle" sz="quarter" idx="1"/>
          </p:nvPr>
        </p:nvSpPr>
        <p:spPr>
          <a:prstGeom prst="rect">
            <a:avLst/>
          </a:prstGeom>
        </p:spPr>
        <p:txBody>
          <a:bodyPr/>
          <a:lstStyle>
            <a:lvl1pPr>
              <a:defRPr>
                <a:solidFill>
                  <a:srgbClr val="FFFFFF"/>
                </a:solidFill>
              </a:defRPr>
            </a:lvl1pPr>
          </a:lstStyle>
          <a:p>
            <a:pPr/>
            <a:r>
              <a:t>A specific smarter way to sample the Nile</a:t>
            </a:r>
          </a:p>
        </p:txBody>
      </p:sp>
      <p:sp>
        <p:nvSpPr>
          <p:cNvPr id="146"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Metropolis, N.; Rosenbluth, A. W.; Rosenbluth, M. N.; Teller, A.; Teller, E. Equation of State Calculations by Fast Computing Machines. Journal of Chemical Physics 1953, 21 (6), 1087–1092."/>
          <p:cNvSpPr txBox="1"/>
          <p:nvPr/>
        </p:nvSpPr>
        <p:spPr>
          <a:xfrm>
            <a:off x="844233" y="12005906"/>
            <a:ext cx="22695535" cy="1235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z="3600">
                <a:solidFill>
                  <a:srgbClr val="FFFFFF"/>
                </a:solidFill>
              </a:defRPr>
            </a:lvl1pPr>
          </a:lstStyle>
          <a:p>
            <a:pPr/>
            <a:r>
              <a:t>Metropolis, N.; Rosenbluth, A. W.; Rosenbluth, M. N.; Teller, A.; Teller, E. Equation of State Calculations by Fast Computing Machines. Journal of Chemical Physics 1953, 21 (6), 1087–1092.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bout Metropolis Monte Carlo"/>
          <p:cNvSpPr txBox="1"/>
          <p:nvPr>
            <p:ph type="title"/>
          </p:nvPr>
        </p:nvSpPr>
        <p:spPr>
          <a:prstGeom prst="rect">
            <a:avLst/>
          </a:prstGeom>
        </p:spPr>
        <p:txBody>
          <a:bodyPr/>
          <a:lstStyle/>
          <a:p>
            <a:pPr/>
            <a:r>
              <a:t>About Metropolis Monte Carlo</a:t>
            </a:r>
          </a:p>
        </p:txBody>
      </p:sp>
      <p:sp>
        <p:nvSpPr>
          <p:cNvPr id="150" name="First Markov chain Monte Carlo algorithm…"/>
          <p:cNvSpPr txBox="1"/>
          <p:nvPr>
            <p:ph type="body" idx="1"/>
          </p:nvPr>
        </p:nvSpPr>
        <p:spPr>
          <a:prstGeom prst="rect">
            <a:avLst/>
          </a:prstGeom>
        </p:spPr>
        <p:txBody>
          <a:bodyPr/>
          <a:lstStyle/>
          <a:p>
            <a:pPr/>
            <a:r>
              <a:t>First Markov chain Monte Carlo algorithm</a:t>
            </a:r>
          </a:p>
          <a:p>
            <a:pPr/>
            <a:r>
              <a:t>Used throughout scientific computing</a:t>
            </a:r>
          </a:p>
          <a:p>
            <a:pPr/>
            <a:r>
              <a:t>“Metropolis et al. introduced the samplic method and periodic boundary conditions that remain at the heart of Monte Carlo statistical mechanics simulations of fluids. This was one of the major contributions to theoretical chemistry of the twentieth century.” - William Jorgensen, 2011</a:t>
            </a:r>
          </a:p>
          <a:p>
            <a:pPr/>
            <a:r>
              <a:t>“Hastings generalized the Metropolis algorithm into the well-known Metropolis–Hastings algorithm (MH)” … “the celebrated Metropolis–Hastings algorithm has the highest acceptance probability of all Hastings algorithms” - Minh &amp; Minh, 2015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Metropolis Monte Carlo"/>
          <p:cNvSpPr txBox="1"/>
          <p:nvPr>
            <p:ph type="ctrTitle"/>
          </p:nvPr>
        </p:nvSpPr>
        <p:spPr>
          <a:xfrm>
            <a:off x="354864" y="3335409"/>
            <a:ext cx="23114001" cy="4643438"/>
          </a:xfrm>
          <a:prstGeom prst="rect">
            <a:avLst/>
          </a:prstGeom>
        </p:spPr>
        <p:txBody>
          <a:bodyPr/>
          <a:lstStyle>
            <a:lvl1pPr>
              <a:defRPr>
                <a:solidFill>
                  <a:srgbClr val="FFFFFF"/>
                </a:solidFill>
              </a:defRPr>
            </a:lvl1pPr>
          </a:lstStyle>
          <a:p>
            <a:pPr/>
            <a:r>
              <a:t>Metropolis Monte Carlo</a:t>
            </a:r>
          </a:p>
        </p:txBody>
      </p:sp>
      <p:sp>
        <p:nvSpPr>
          <p:cNvPr id="153"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Gubernatis, J. E. Marshall Rosenbluth and the Metropolis Algorithm. Physics of Plasmas 2005, 12 (5), 057303. https://doi.org/10.1063/1.1887186"/>
          <p:cNvSpPr txBox="1"/>
          <p:nvPr/>
        </p:nvSpPr>
        <p:spPr>
          <a:xfrm>
            <a:off x="844233" y="11481190"/>
            <a:ext cx="22677676" cy="17811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algn="l">
              <a:defRPr sz="3600"/>
            </a:pPr>
            <a:r>
              <a:t>Gubernatis, J. E. Marshall Rosenbluth and the Metropolis Algorithm. Physics of Plasmas 2005, 12 (5), 057303. </a:t>
            </a:r>
            <a:r>
              <a:rPr u="sng">
                <a:solidFill>
                  <a:srgbClr val="0000FF"/>
                </a:solidFill>
                <a:uFill>
                  <a:solidFill>
                    <a:srgbClr val="0000FF"/>
                  </a:solidFill>
                </a:uFill>
                <a:hlinkClick r:id="rId2" invalidUrl="" action="" tgtFrame="" tooltip="" history="1" highlightClick="0" endSnd="0"/>
              </a:rPr>
              <a:t>https://doi.org/10.1063/1.1887186</a:t>
            </a:r>
          </a:p>
        </p:txBody>
      </p:sp>
      <p:grpSp>
        <p:nvGrpSpPr>
          <p:cNvPr id="164" name="Group"/>
          <p:cNvGrpSpPr/>
          <p:nvPr/>
        </p:nvGrpSpPr>
        <p:grpSpPr>
          <a:xfrm>
            <a:off x="316765" y="1645152"/>
            <a:ext cx="23732610" cy="9190244"/>
            <a:chOff x="0" y="0"/>
            <a:chExt cx="23732608" cy="9190243"/>
          </a:xfrm>
        </p:grpSpPr>
        <p:pic>
          <p:nvPicPr>
            <p:cNvPr id="155" name="Image" descr="Image"/>
            <p:cNvPicPr>
              <a:picLocks noChangeAspect="1"/>
            </p:cNvPicPr>
            <p:nvPr/>
          </p:nvPicPr>
          <p:blipFill>
            <a:blip r:embed="rId3">
              <a:extLst/>
            </a:blip>
            <a:stretch>
              <a:fillRect/>
            </a:stretch>
          </p:blipFill>
          <p:spPr>
            <a:xfrm>
              <a:off x="3964430" y="0"/>
              <a:ext cx="6950461" cy="7620000"/>
            </a:xfrm>
            <a:prstGeom prst="rect">
              <a:avLst/>
            </a:prstGeom>
            <a:ln w="12700" cap="flat">
              <a:noFill/>
              <a:miter lim="400000"/>
            </a:ln>
            <a:effectLst/>
          </p:spPr>
        </p:pic>
        <p:pic>
          <p:nvPicPr>
            <p:cNvPr id="156" name="Image" descr="Image"/>
            <p:cNvPicPr>
              <a:picLocks noChangeAspect="1"/>
            </p:cNvPicPr>
            <p:nvPr/>
          </p:nvPicPr>
          <p:blipFill>
            <a:blip r:embed="rId4">
              <a:extLst/>
            </a:blip>
            <a:stretch>
              <a:fillRect/>
            </a:stretch>
          </p:blipFill>
          <p:spPr>
            <a:xfrm>
              <a:off x="9718623" y="0"/>
              <a:ext cx="5541819" cy="7620000"/>
            </a:xfrm>
            <a:prstGeom prst="rect">
              <a:avLst/>
            </a:prstGeom>
            <a:ln w="12700" cap="flat">
              <a:noFill/>
              <a:miter lim="400000"/>
            </a:ln>
            <a:effectLst/>
          </p:spPr>
        </p:pic>
        <p:pic>
          <p:nvPicPr>
            <p:cNvPr id="157" name="Image" descr="Image"/>
            <p:cNvPicPr>
              <a:picLocks noChangeAspect="1"/>
            </p:cNvPicPr>
            <p:nvPr/>
          </p:nvPicPr>
          <p:blipFill>
            <a:blip r:embed="rId5">
              <a:extLst/>
            </a:blip>
            <a:stretch>
              <a:fillRect/>
            </a:stretch>
          </p:blipFill>
          <p:spPr>
            <a:xfrm>
              <a:off x="14343313" y="0"/>
              <a:ext cx="9389296" cy="7620000"/>
            </a:xfrm>
            <a:prstGeom prst="rect">
              <a:avLst/>
            </a:prstGeom>
            <a:ln w="12700" cap="flat">
              <a:noFill/>
              <a:miter lim="400000"/>
            </a:ln>
            <a:effectLst/>
          </p:spPr>
        </p:pic>
        <p:sp>
          <p:nvSpPr>
            <p:cNvPr id="158" name="Augusta Teller -…"/>
            <p:cNvSpPr txBox="1"/>
            <p:nvPr/>
          </p:nvSpPr>
          <p:spPr>
            <a:xfrm>
              <a:off x="20620778" y="7599569"/>
              <a:ext cx="3091815"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Augusta Teller - </a:t>
              </a:r>
            </a:p>
            <a:p>
              <a:pPr/>
              <a:r>
                <a:t>wrote draft </a:t>
              </a:r>
            </a:p>
            <a:p>
              <a:pPr/>
              <a:r>
                <a:t>of code</a:t>
              </a:r>
            </a:p>
          </p:txBody>
        </p:sp>
        <p:sp>
          <p:nvSpPr>
            <p:cNvPr id="159" name="Edward Teller,…"/>
            <p:cNvSpPr txBox="1"/>
            <p:nvPr/>
          </p:nvSpPr>
          <p:spPr>
            <a:xfrm>
              <a:off x="15701660" y="7599569"/>
              <a:ext cx="3904615"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Edward Teller, </a:t>
              </a:r>
            </a:p>
            <a:p>
              <a:pPr/>
              <a:r>
                <a:t>“Father of H bomb” -</a:t>
              </a:r>
            </a:p>
            <a:p>
              <a:pPr/>
              <a:r>
                <a:t> key suggestion</a:t>
              </a:r>
            </a:p>
          </p:txBody>
        </p:sp>
        <p:pic>
          <p:nvPicPr>
            <p:cNvPr id="160" name="Image" descr="Image"/>
            <p:cNvPicPr>
              <a:picLocks noChangeAspect="1"/>
            </p:cNvPicPr>
            <p:nvPr/>
          </p:nvPicPr>
          <p:blipFill>
            <a:blip r:embed="rId6">
              <a:extLst/>
            </a:blip>
            <a:stretch>
              <a:fillRect/>
            </a:stretch>
          </p:blipFill>
          <p:spPr>
            <a:xfrm>
              <a:off x="135017" y="0"/>
              <a:ext cx="4974167" cy="7620000"/>
            </a:xfrm>
            <a:prstGeom prst="rect">
              <a:avLst/>
            </a:prstGeom>
            <a:ln w="12700" cap="flat">
              <a:noFill/>
              <a:miter lim="400000"/>
            </a:ln>
            <a:effectLst/>
          </p:spPr>
        </p:pic>
        <p:sp>
          <p:nvSpPr>
            <p:cNvPr id="161" name="Arianna Rosenbluth -…"/>
            <p:cNvSpPr txBox="1"/>
            <p:nvPr/>
          </p:nvSpPr>
          <p:spPr>
            <a:xfrm>
              <a:off x="5396726" y="7599569"/>
              <a:ext cx="4085869"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Arianna Rosenbluth - </a:t>
              </a:r>
            </a:p>
            <a:p>
              <a:pPr/>
              <a:r>
                <a:t>final implementation </a:t>
              </a:r>
            </a:p>
            <a:p>
              <a:pPr/>
              <a:r>
                <a:t>of code</a:t>
              </a:r>
            </a:p>
          </p:txBody>
        </p:sp>
        <p:sp>
          <p:nvSpPr>
            <p:cNvPr id="162" name="Nicholas Metropolis -…"/>
            <p:cNvSpPr txBox="1"/>
            <p:nvPr/>
          </p:nvSpPr>
          <p:spPr>
            <a:xfrm>
              <a:off x="0" y="7599569"/>
              <a:ext cx="4935651"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Nicholas Metropolis - </a:t>
              </a:r>
            </a:p>
            <a:p>
              <a:pPr/>
              <a:r>
                <a:t>provided computing time, </a:t>
              </a:r>
            </a:p>
            <a:p>
              <a:pPr/>
              <a:r>
                <a:t>gets most credit!</a:t>
              </a:r>
            </a:p>
          </p:txBody>
        </p:sp>
        <p:sp>
          <p:nvSpPr>
            <p:cNvPr id="163" name="Marshall Rosenbluth -…"/>
            <p:cNvSpPr txBox="1"/>
            <p:nvPr/>
          </p:nvSpPr>
          <p:spPr>
            <a:xfrm>
              <a:off x="9920107" y="7840869"/>
              <a:ext cx="4220794"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Marshall Rosenbluth - </a:t>
              </a:r>
            </a:p>
            <a:p>
              <a:pPr/>
              <a:r>
                <a:t>“[We] did all the work”</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imitations of Molecular Mechanics"/>
          <p:cNvSpPr txBox="1"/>
          <p:nvPr>
            <p:ph type="title"/>
          </p:nvPr>
        </p:nvSpPr>
        <p:spPr>
          <a:xfrm>
            <a:off x="635000" y="635000"/>
            <a:ext cx="23114000" cy="1905000"/>
          </a:xfrm>
          <a:prstGeom prst="rect">
            <a:avLst/>
          </a:prstGeom>
        </p:spPr>
        <p:txBody>
          <a:bodyPr/>
          <a:lstStyle>
            <a:lvl1pPr defTabSz="780454">
              <a:defRPr sz="10600"/>
            </a:lvl1pPr>
          </a:lstStyle>
          <a:p>
            <a:pPr/>
            <a:r>
              <a:t>The Metropolis Algorithm</a:t>
            </a:r>
          </a:p>
        </p:txBody>
      </p:sp>
      <p:sp>
        <p:nvSpPr>
          <p:cNvPr id="167"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5" name="Grupare 8"/>
          <p:cNvGrpSpPr/>
          <p:nvPr/>
        </p:nvGrpSpPr>
        <p:grpSpPr>
          <a:xfrm>
            <a:off x="1247634" y="3435191"/>
            <a:ext cx="13646960" cy="9315172"/>
            <a:chOff x="0" y="0"/>
            <a:chExt cx="13646959" cy="9315171"/>
          </a:xfrm>
        </p:grpSpPr>
        <p:sp>
          <p:nvSpPr>
            <p:cNvPr id="168" name="CasetăText 3"/>
            <p:cNvSpPr txBox="1"/>
            <p:nvPr/>
          </p:nvSpPr>
          <p:spPr>
            <a:xfrm>
              <a:off x="5309039" y="-1"/>
              <a:ext cx="4851871" cy="714872"/>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Draw A from initial </a:t>
              </a:r>
              <a:r>
                <a:t>π</a:t>
              </a:r>
            </a:p>
          </p:txBody>
        </p:sp>
        <p:sp>
          <p:nvSpPr>
            <p:cNvPr id="169" name="CasetăText 16"/>
            <p:cNvSpPr txBox="1"/>
            <p:nvPr/>
          </p:nvSpPr>
          <p:spPr>
            <a:xfrm>
              <a:off x="3083828" y="1858701"/>
              <a:ext cx="9302291" cy="80335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Generate B with probability </a:t>
              </a:r>
              <a14:m>
                <m:oMath>
                  <m:r>
                    <a:rPr xmlns:a="http://schemas.openxmlformats.org/drawingml/2006/main" sz="4850" i="1">
                      <a:solidFill>
                        <a:srgbClr val="0070C0"/>
                      </a:solidFill>
                      <a:latin typeface="Cambria Math" panose="02040503050406030204" pitchFamily="18" charset="0"/>
                    </a:rPr>
                    <m:t>𝑄</m:t>
                  </m:r>
                  <m:d>
                    <m:dPr>
                      <m:ctrlPr>
                        <a:rPr xmlns:a="http://schemas.openxmlformats.org/drawingml/2006/main" sz="4850" i="1">
                          <a:solidFill>
                            <a:srgbClr val="0070C0"/>
                          </a:solidFill>
                          <a:latin typeface="Cambria Math" panose="02040503050406030204" pitchFamily="18" charset="0"/>
                        </a:rPr>
                      </m:ctrlPr>
                    </m:dPr>
                    <m:e>
                      <m:r>
                        <a:rPr xmlns:a="http://schemas.openxmlformats.org/drawingml/2006/main" sz="4850" i="1">
                          <a:solidFill>
                            <a:srgbClr val="0070C0"/>
                          </a:solidFill>
                          <a:latin typeface="Cambria Math" panose="02040503050406030204" pitchFamily="18" charset="0"/>
                        </a:rPr>
                        <m:t>𝐴</m:t>
                      </m:r>
                      <m:r>
                        <a:rPr xmlns:a="http://schemas.openxmlformats.org/drawingml/2006/main" sz="4850" i="1">
                          <a:solidFill>
                            <a:srgbClr val="0070C0"/>
                          </a:solidFill>
                          <a:latin typeface="Cambria Math" panose="02040503050406030204" pitchFamily="18" charset="0"/>
                        </a:rPr>
                        <m:t>→</m:t>
                      </m:r>
                      <m:r>
                        <a:rPr xmlns:a="http://schemas.openxmlformats.org/drawingml/2006/main" sz="4850" i="1">
                          <a:solidFill>
                            <a:srgbClr val="0070C0"/>
                          </a:solidFill>
                          <a:latin typeface="Cambria Math" panose="02040503050406030204" pitchFamily="18" charset="0"/>
                        </a:rPr>
                        <m:t>𝐵</m:t>
                      </m:r>
                    </m:e>
                  </m:d>
                </m:oMath>
              </a14:m>
              <a:r>
                <a:t> </a:t>
              </a:r>
            </a:p>
          </p:txBody>
        </p:sp>
        <p:sp>
          <p:nvSpPr>
            <p:cNvPr id="170" name="CasetăText 17"/>
            <p:cNvSpPr txBox="1"/>
            <p:nvPr/>
          </p:nvSpPr>
          <p:spPr>
            <a:xfrm>
              <a:off x="5424963" y="3761640"/>
              <a:ext cx="4620021" cy="80335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Generate </a:t>
              </a:r>
              <a14:m>
                <m:oMath>
                  <m:r>
                    <a:rPr xmlns:a="http://schemas.openxmlformats.org/drawingml/2006/main" sz="4850" i="1">
                      <a:solidFill>
                        <a:srgbClr val="000000"/>
                      </a:solidFill>
                      <a:latin typeface="Cambria Math" panose="02040503050406030204" pitchFamily="18" charset="0"/>
                    </a:rPr>
                    <m:t>𝑢</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𝑼</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0,1</m:t>
                  </m:r>
                  <m:r>
                    <a:rPr xmlns:a="http://schemas.openxmlformats.org/drawingml/2006/main" sz="4850" i="1">
                      <a:solidFill>
                        <a:srgbClr val="000000"/>
                      </a:solidFill>
                      <a:latin typeface="Cambria Math" panose="02040503050406030204" pitchFamily="18" charset="0"/>
                    </a:rPr>
                    <m:t>)</m:t>
                  </m:r>
                </m:oMath>
              </a14:m>
            </a:p>
          </p:txBody>
        </p:sp>
        <p:sp>
          <p:nvSpPr>
            <p:cNvPr id="171" name="CasetăText 20"/>
            <p:cNvSpPr txBox="1"/>
            <p:nvPr/>
          </p:nvSpPr>
          <p:spPr>
            <a:xfrm>
              <a:off x="241080" y="6301943"/>
              <a:ext cx="3442320" cy="71487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sz="4400">
                  <a:latin typeface="Calibri"/>
                  <a:ea typeface="Calibri"/>
                  <a:cs typeface="Calibri"/>
                  <a:sym typeface="Calibri"/>
                </a:defRPr>
              </a:lvl1pPr>
            </a:lstStyle>
            <a:p>
              <a:pPr/>
              <a:r>
                <a:t>Reject (A → A)</a:t>
              </a:r>
            </a:p>
          </p:txBody>
        </p:sp>
        <p:sp>
          <p:nvSpPr>
            <p:cNvPr id="172" name="CasetăText 21"/>
            <p:cNvSpPr txBox="1"/>
            <p:nvPr/>
          </p:nvSpPr>
          <p:spPr>
            <a:xfrm>
              <a:off x="5950788" y="8600301"/>
              <a:ext cx="3568377" cy="71487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sz="4400">
                  <a:latin typeface="Calibri"/>
                  <a:ea typeface="Calibri"/>
                  <a:cs typeface="Calibri"/>
                  <a:sym typeface="Calibri"/>
                </a:defRPr>
              </a:lvl1pPr>
            </a:lstStyle>
            <a:p>
              <a:pPr/>
              <a:r>
                <a:t>Accept (A → B)</a:t>
              </a:r>
            </a:p>
          </p:txBody>
        </p:sp>
        <p:sp>
          <p:nvSpPr>
            <p:cNvPr id="173" name="Conector drept cu săgeată 7"/>
            <p:cNvSpPr/>
            <p:nvPr/>
          </p:nvSpPr>
          <p:spPr>
            <a:xfrm flipH="1" flipV="1">
              <a:off x="3695887" y="6659379"/>
              <a:ext cx="640975" cy="3261"/>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4" name="Conector drept cu săgeată 25"/>
            <p:cNvSpPr/>
            <p:nvPr/>
          </p:nvSpPr>
          <p:spPr>
            <a:xfrm>
              <a:off x="7734969" y="7716221"/>
              <a:ext cx="9" cy="830827"/>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5" name="Conector: cotit 26"/>
            <p:cNvSpPr/>
            <p:nvPr/>
          </p:nvSpPr>
          <p:spPr>
            <a:xfrm flipH="1" rot="10800000">
              <a:off x="0" y="2260377"/>
              <a:ext cx="3158496" cy="4399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3" y="0"/>
                  </a:moveTo>
                  <a:lnTo>
                    <a:pt x="0" y="0"/>
                  </a:lnTo>
                  <a:lnTo>
                    <a:pt x="0" y="21600"/>
                  </a:lnTo>
                  <a:lnTo>
                    <a:pt x="21600" y="21600"/>
                  </a:lnTo>
                </a:path>
              </a:pathLst>
            </a:custGeom>
            <a:noFill/>
            <a:ln w="127000" cap="flat">
              <a:solidFill>
                <a:srgbClr val="000000"/>
              </a:solidFill>
              <a:prstDash val="solid"/>
              <a:miter lim="400000"/>
              <a:tailEnd type="triangle" w="med" len="med"/>
            </a:ln>
            <a:effectLst/>
          </p:spPr>
          <p:txBody>
            <a:bodyPr wrap="square" lIns="71436" tIns="71436" rIns="71436" bIns="71436" numCol="1" anchor="ctr">
              <a:noAutofit/>
            </a:bodyPr>
            <a:lstStyle/>
            <a:p>
              <a:pPr/>
            </a:p>
          </p:txBody>
        </p:sp>
        <p:sp>
          <p:nvSpPr>
            <p:cNvPr id="176" name="Conector: cotit 31"/>
            <p:cNvSpPr/>
            <p:nvPr/>
          </p:nvSpPr>
          <p:spPr>
            <a:xfrm flipH="1" rot="10800000">
              <a:off x="9528736" y="2260376"/>
              <a:ext cx="4118223" cy="6697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4595" y="21600"/>
                  </a:lnTo>
                </a:path>
              </a:pathLst>
            </a:custGeom>
            <a:noFill/>
            <a:ln w="127000" cap="flat">
              <a:solidFill>
                <a:srgbClr val="000000"/>
              </a:solidFill>
              <a:prstDash val="solid"/>
              <a:miter lim="400000"/>
              <a:tailEnd type="triangle" w="med" len="med"/>
            </a:ln>
            <a:effectLst/>
          </p:spPr>
          <p:txBody>
            <a:bodyPr wrap="square" lIns="71436" tIns="71436" rIns="71436" bIns="71436" numCol="1" anchor="ctr">
              <a:noAutofit/>
            </a:bodyPr>
            <a:lstStyle/>
            <a:p>
              <a:pPr/>
            </a:p>
          </p:txBody>
        </p:sp>
        <p:sp>
          <p:nvSpPr>
            <p:cNvPr id="177" name="Conector drept cu săgeată 34"/>
            <p:cNvSpPr/>
            <p:nvPr/>
          </p:nvSpPr>
          <p:spPr>
            <a:xfrm>
              <a:off x="7734974" y="768124"/>
              <a:ext cx="1" cy="1081564"/>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8" name="Conector drept cu săgeată 37"/>
            <p:cNvSpPr/>
            <p:nvPr/>
          </p:nvSpPr>
          <p:spPr>
            <a:xfrm>
              <a:off x="7734973" y="2671065"/>
              <a:ext cx="1" cy="1081562"/>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9" name="Conector drept cu săgeată 40"/>
            <p:cNvSpPr/>
            <p:nvPr/>
          </p:nvSpPr>
          <p:spPr>
            <a:xfrm flipH="1">
              <a:off x="7734968" y="4574004"/>
              <a:ext cx="6" cy="1035054"/>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80" name="CasetăText 50"/>
            <p:cNvSpPr txBox="1"/>
            <p:nvPr/>
          </p:nvSpPr>
          <p:spPr>
            <a:xfrm>
              <a:off x="3633948" y="5840503"/>
              <a:ext cx="765175"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latin typeface="+mj-lt"/>
                  <a:ea typeface="+mj-ea"/>
                  <a:cs typeface="+mj-cs"/>
                  <a:sym typeface="Helvetica"/>
                </a:defRPr>
              </a:lvl1pPr>
            </a:lstStyle>
            <a:p>
              <a:pPr/>
              <a:r>
                <a:t>NO</a:t>
              </a:r>
            </a:p>
          </p:txBody>
        </p:sp>
        <p:sp>
          <p:nvSpPr>
            <p:cNvPr id="181" name="CasetăText 54"/>
            <p:cNvSpPr txBox="1"/>
            <p:nvPr/>
          </p:nvSpPr>
          <p:spPr>
            <a:xfrm>
              <a:off x="7818993" y="7730600"/>
              <a:ext cx="968772"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latin typeface="+mj-lt"/>
                  <a:ea typeface="+mj-ea"/>
                  <a:cs typeface="+mj-cs"/>
                  <a:sym typeface="Helvetica"/>
                </a:defRPr>
              </a:lvl1pPr>
            </a:lstStyle>
            <a:p>
              <a:pPr/>
              <a:r>
                <a:t>YES</a:t>
              </a:r>
            </a:p>
          </p:txBody>
        </p:sp>
        <p:grpSp>
          <p:nvGrpSpPr>
            <p:cNvPr id="184" name="Romb 52"/>
            <p:cNvGrpSpPr/>
            <p:nvPr/>
          </p:nvGrpSpPr>
          <p:grpSpPr>
            <a:xfrm>
              <a:off x="4336860" y="5609057"/>
              <a:ext cx="6796218" cy="2107165"/>
              <a:chOff x="0" y="0"/>
              <a:chExt cx="6796216" cy="2107164"/>
            </a:xfrm>
          </p:grpSpPr>
          <p:sp>
            <p:nvSpPr>
              <p:cNvPr id="182" name="Polygon"/>
              <p:cNvSpPr/>
              <p:nvPr/>
            </p:nvSpPr>
            <p:spPr>
              <a:xfrm>
                <a:off x="0" y="0"/>
                <a:ext cx="6796217" cy="2107165"/>
              </a:xfrm>
              <a:prstGeom prst="diamond">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defRPr sz="2400"/>
                </a:pPr>
              </a:p>
            </p:txBody>
          </p:sp>
          <p:sp>
            <p:nvSpPr>
              <p:cNvPr id="183" name="Text"/>
              <p:cNvSpPr/>
              <p:nvPr/>
            </p:nvSpPr>
            <p:spPr>
              <a:xfrm>
                <a:off x="3398108" y="66882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4400">
                    <a:latin typeface="Cambria Math"/>
                    <a:ea typeface="Cambria Math"/>
                    <a:cs typeface="Cambria Math"/>
                    <a:sym typeface="Cambria Math"/>
                  </a:defRPr>
                </a:pPr>
                <a14:m>
                  <m:oMath>
                    <m:r>
                      <m:rPr>
                        <m:sty m:val="p"/>
                      </m:rPr>
                      <a:rPr xmlns:a="http://schemas.openxmlformats.org/drawingml/2006/main" sz="4700" i="1">
                        <a:solidFill>
                          <a:srgbClr val="000000"/>
                        </a:solidFill>
                        <a:latin typeface="Cambria Math" panose="02040503050406030204" pitchFamily="18" charset="0"/>
                      </a:rPr>
                      <m:t>u</m:t>
                    </m:r>
                    <m:r>
                      <a:rPr xmlns:a="http://schemas.openxmlformats.org/drawingml/2006/main" sz="4700" i="1">
                        <a:solidFill>
                          <a:srgbClr val="000000"/>
                        </a:solidFill>
                        <a:latin typeface="Cambria Math" panose="02040503050406030204" pitchFamily="18" charset="0"/>
                      </a:rPr>
                      <m:t>≤</m:t>
                    </m:r>
                    <m:r>
                      <m:rPr>
                        <m:sty m:val="p"/>
                      </m:rPr>
                      <a:rPr xmlns:a="http://schemas.openxmlformats.org/drawingml/2006/main" sz="4700" i="1">
                        <a:solidFill>
                          <a:srgbClr val="000000"/>
                        </a:solidFill>
                        <a:latin typeface="Cambria Math" panose="02040503050406030204" pitchFamily="18" charset="0"/>
                      </a:rPr>
                      <m:t>α(A→B)</m:t>
                    </m:r>
                  </m:oMath>
                </a14:m>
                <a:r>
                  <a:t> </a:t>
                </a:r>
              </a:p>
            </p:txBody>
          </p:sp>
        </p:grpSp>
      </p:grpSp>
      <p:grpSp>
        <p:nvGrpSpPr>
          <p:cNvPr id="190" name="Group"/>
          <p:cNvGrpSpPr/>
          <p:nvPr/>
        </p:nvGrpSpPr>
        <p:grpSpPr>
          <a:xfrm>
            <a:off x="17515510" y="9395456"/>
            <a:ext cx="4434257" cy="895957"/>
            <a:chOff x="0" y="0"/>
            <a:chExt cx="4434255" cy="895955"/>
          </a:xfrm>
        </p:grpSpPr>
        <p:sp>
          <p:nvSpPr>
            <p:cNvPr id="186" name="Dreptunghi 23"/>
            <p:cNvSpPr/>
            <p:nvPr/>
          </p:nvSpPr>
          <p:spPr>
            <a:xfrm>
              <a:off x="200281" y="622251"/>
              <a:ext cx="2560319" cy="264561"/>
            </a:xfrm>
            <a:prstGeom prst="rect">
              <a:avLst/>
            </a:prstGeom>
            <a:solidFill>
              <a:srgbClr val="000000"/>
            </a:solidFill>
            <a:ln w="25400" cap="flat">
              <a:solidFill>
                <a:srgbClr val="000000"/>
              </a:solidFill>
              <a:prstDash val="solid"/>
              <a:round/>
            </a:ln>
            <a:effectLst/>
          </p:spPr>
          <p:txBody>
            <a:bodyPr wrap="square" lIns="71436" tIns="71436" rIns="71436" bIns="71436" numCol="1" anchor="ctr">
              <a:noAutofit/>
            </a:bodyPr>
            <a:lstStyle/>
            <a:p>
              <a:pPr>
                <a:defRPr sz="3600">
                  <a:solidFill>
                    <a:srgbClr val="FFFFFF"/>
                  </a:solidFill>
                </a:defRPr>
              </a:pPr>
            </a:p>
          </p:txBody>
        </p:sp>
        <p:sp>
          <p:nvSpPr>
            <p:cNvPr id="187" name="Dreptunghi 24"/>
            <p:cNvSpPr/>
            <p:nvPr/>
          </p:nvSpPr>
          <p:spPr>
            <a:xfrm>
              <a:off x="2764904" y="622251"/>
              <a:ext cx="1495314" cy="273705"/>
            </a:xfrm>
            <a:prstGeom prst="rect">
              <a:avLst/>
            </a:prstGeom>
            <a:noFill/>
            <a:ln w="25400" cap="flat">
              <a:solidFill>
                <a:srgbClr val="000000"/>
              </a:solidFill>
              <a:prstDash val="solid"/>
              <a:round/>
            </a:ln>
            <a:effectLst/>
          </p:spPr>
          <p:txBody>
            <a:bodyPr wrap="square" lIns="71436" tIns="71436" rIns="71436" bIns="71436" numCol="1" anchor="ctr">
              <a:noAutofit/>
            </a:bodyPr>
            <a:lstStyle/>
            <a:p>
              <a:pPr>
                <a:defRPr sz="3600">
                  <a:solidFill>
                    <a:srgbClr val="FFFFFF"/>
                  </a:solidFill>
                </a:defRPr>
              </a:pPr>
            </a:p>
          </p:txBody>
        </p:sp>
        <p:sp>
          <p:nvSpPr>
            <p:cNvPr id="188" name="CasetăText 27"/>
            <p:cNvSpPr txBox="1"/>
            <p:nvPr/>
          </p:nvSpPr>
          <p:spPr>
            <a:xfrm>
              <a:off x="0" y="0"/>
              <a:ext cx="358413" cy="63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600">
                  <a:latin typeface="+mj-lt"/>
                  <a:ea typeface="+mj-ea"/>
                  <a:cs typeface="+mj-cs"/>
                  <a:sym typeface="Helvetica"/>
                </a:defRPr>
              </a:lvl1pPr>
            </a:lstStyle>
            <a:p>
              <a:pPr/>
              <a:r>
                <a:t>0</a:t>
              </a:r>
            </a:p>
          </p:txBody>
        </p:sp>
        <p:sp>
          <p:nvSpPr>
            <p:cNvPr id="189" name="CasetăText 28"/>
            <p:cNvSpPr txBox="1"/>
            <p:nvPr/>
          </p:nvSpPr>
          <p:spPr>
            <a:xfrm>
              <a:off x="4075842" y="0"/>
              <a:ext cx="358414" cy="63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600">
                  <a:latin typeface="+mj-lt"/>
                  <a:ea typeface="+mj-ea"/>
                  <a:cs typeface="+mj-cs"/>
                  <a:sym typeface="Helvetica"/>
                </a:defRPr>
              </a:lvl1pPr>
            </a:lstStyle>
            <a:p>
              <a:pPr/>
              <a:r>
                <a:t>1</a:t>
              </a:r>
            </a:p>
          </p:txBody>
        </p:sp>
      </p:grpSp>
      <p:sp>
        <p:nvSpPr>
          <p:cNvPr id="191" name="Equation"/>
          <p:cNvSpPr txBox="1"/>
          <p:nvPr/>
        </p:nvSpPr>
        <p:spPr>
          <a:xfrm>
            <a:off x="15556771" y="7040067"/>
            <a:ext cx="8351735" cy="13746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α(A→B)</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m</m:t>
                  </m:r>
                  <m:r>
                    <m:rPr>
                      <m:sty m:val="p"/>
                    </m:rPr>
                    <a:rPr xmlns:a="http://schemas.openxmlformats.org/drawingml/2006/main" sz="4400" i="1">
                      <a:solidFill>
                        <a:srgbClr val="000000"/>
                      </a:solidFill>
                      <a:latin typeface="Cambria Math" panose="02040503050406030204" pitchFamily="18" charset="0"/>
                    </a:rPr>
                    <m:t>i</m:t>
                  </m:r>
                  <m:r>
                    <m:rPr>
                      <m:sty m:val="p"/>
                    </m:rPr>
                    <a:rPr xmlns:a="http://schemas.openxmlformats.org/drawingml/2006/main" sz="4400" i="1">
                      <a:solidFill>
                        <a:srgbClr val="000000"/>
                      </a:solidFill>
                      <a:latin typeface="Cambria Math" panose="02040503050406030204" pitchFamily="18" charset="0"/>
                    </a:rPr>
                    <m:t>n</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1,</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𝐵</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𝐵</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𝐴</m:t>
                              </m:r>
                            </m:e>
                          </m:d>
                        </m:num>
                        <m:den>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𝐴</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𝐴</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𝐵</m:t>
                              </m:r>
                            </m:e>
                          </m:d>
                        </m:den>
                      </m:f>
                    </m:e>
                  </m:d>
                </m:oMath>
              </m:oMathPara>
            </a14:m>
            <a:endParaRPr sz="44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What is Molecular Dynamics?"/>
          <p:cNvSpPr txBox="1"/>
          <p:nvPr>
            <p:ph type="title"/>
          </p:nvPr>
        </p:nvSpPr>
        <p:spPr>
          <a:prstGeom prst="rect">
            <a:avLst/>
          </a:prstGeom>
        </p:spPr>
        <p:txBody>
          <a:bodyPr/>
          <a:lstStyle>
            <a:lvl1pPr defTabSz="805100">
              <a:defRPr sz="9800"/>
            </a:lvl1pPr>
          </a:lstStyle>
          <a:p>
            <a:pPr/>
            <a:r>
              <a:t>Schematic Markov chain for Molecules</a:t>
            </a:r>
          </a:p>
        </p:txBody>
      </p:sp>
      <p:sp>
        <p:nvSpPr>
          <p:cNvPr id="194" name="Slide Number"/>
          <p:cNvSpPr txBox="1"/>
          <p:nvPr>
            <p:ph type="sldNum" sz="quarter" idx="4294967295"/>
          </p:nvPr>
        </p:nvSpPr>
        <p:spPr>
          <a:xfrm>
            <a:off x="12274245" y="13010554"/>
            <a:ext cx="273657" cy="459741"/>
          </a:xfrm>
          <a:prstGeom prst="rect">
            <a:avLst/>
          </a:prstGeom>
          <a:extLst>
            <a:ext uri="{C572A759-6A51-4108-AA02-DFA0A04FC94B}">
              <ma14:wrappingTextBoxFlag xmlns:ma14="http://schemas.microsoft.com/office/mac/drawingml/2011/main" val="1"/>
            </a:ext>
          </a:extLst>
        </p:spPr>
        <p:txBody>
          <a:bodyPr lIns="45719" tIns="45719" rIns="45719" bIns="45719">
            <a:spAutoFit/>
          </a:bodyPr>
          <a:lstStyle>
            <a:lvl1pPr>
              <a:defRPr>
                <a:latin typeface="+mj-lt"/>
                <a:ea typeface="+mj-ea"/>
                <a:cs typeface="+mj-cs"/>
                <a:sym typeface="Helvetica"/>
              </a:defRPr>
            </a:lvl1pPr>
          </a:lstStyle>
          <a:p>
            <a:pPr/>
            <a:fld id="{86CB4B4D-7CA3-9044-876B-883B54F8677D}" type="slidenum"/>
          </a:p>
        </p:txBody>
      </p:sp>
      <p:pic>
        <p:nvPicPr>
          <p:cNvPr id="195" name="Imagine 4" descr="Imagine 4"/>
          <p:cNvPicPr>
            <a:picLocks noChangeAspect="1"/>
          </p:cNvPicPr>
          <p:nvPr/>
        </p:nvPicPr>
        <p:blipFill>
          <a:blip r:embed="rId2">
            <a:extLst/>
          </a:blip>
          <a:stretch>
            <a:fillRect/>
          </a:stretch>
        </p:blipFill>
        <p:spPr>
          <a:xfrm>
            <a:off x="4728214" y="7586819"/>
            <a:ext cx="2249470" cy="1217497"/>
          </a:xfrm>
          <a:prstGeom prst="rect">
            <a:avLst/>
          </a:prstGeom>
          <a:ln w="12700">
            <a:miter lim="400000"/>
          </a:ln>
        </p:spPr>
      </p:pic>
      <p:pic>
        <p:nvPicPr>
          <p:cNvPr id="196" name="Imagine 6" descr="Imagine 6"/>
          <p:cNvPicPr>
            <a:picLocks noChangeAspect="1"/>
          </p:cNvPicPr>
          <p:nvPr/>
        </p:nvPicPr>
        <p:blipFill>
          <a:blip r:embed="rId3">
            <a:extLst/>
          </a:blip>
          <a:stretch>
            <a:fillRect/>
          </a:stretch>
        </p:blipFill>
        <p:spPr>
          <a:xfrm>
            <a:off x="7760173" y="7601454"/>
            <a:ext cx="2237875" cy="1174057"/>
          </a:xfrm>
          <a:prstGeom prst="rect">
            <a:avLst/>
          </a:prstGeom>
          <a:ln w="12700">
            <a:miter lim="400000"/>
          </a:ln>
        </p:spPr>
      </p:pic>
      <p:pic>
        <p:nvPicPr>
          <p:cNvPr id="197" name="Imagine 15" descr="Imagine 15"/>
          <p:cNvPicPr>
            <a:picLocks noChangeAspect="1"/>
          </p:cNvPicPr>
          <p:nvPr/>
        </p:nvPicPr>
        <p:blipFill>
          <a:blip r:embed="rId4">
            <a:extLst/>
          </a:blip>
          <a:stretch>
            <a:fillRect/>
          </a:stretch>
        </p:blipFill>
        <p:spPr>
          <a:xfrm>
            <a:off x="16158213" y="7428186"/>
            <a:ext cx="1901614" cy="1584679"/>
          </a:xfrm>
          <a:prstGeom prst="rect">
            <a:avLst/>
          </a:prstGeom>
          <a:ln w="12700">
            <a:miter lim="400000"/>
          </a:ln>
        </p:spPr>
      </p:pic>
      <p:pic>
        <p:nvPicPr>
          <p:cNvPr id="198" name="Imagine 26" descr="Imagine 26"/>
          <p:cNvPicPr>
            <a:picLocks noChangeAspect="1"/>
          </p:cNvPicPr>
          <p:nvPr/>
        </p:nvPicPr>
        <p:blipFill>
          <a:blip r:embed="rId5">
            <a:extLst/>
          </a:blip>
          <a:stretch>
            <a:fillRect/>
          </a:stretch>
        </p:blipFill>
        <p:spPr>
          <a:xfrm>
            <a:off x="21944583" y="7454598"/>
            <a:ext cx="1151663" cy="1676243"/>
          </a:xfrm>
          <a:prstGeom prst="rect">
            <a:avLst/>
          </a:prstGeom>
          <a:ln w="12700">
            <a:miter lim="400000"/>
          </a:ln>
        </p:spPr>
      </p:pic>
      <p:grpSp>
        <p:nvGrpSpPr>
          <p:cNvPr id="212" name="Group"/>
          <p:cNvGrpSpPr/>
          <p:nvPr/>
        </p:nvGrpSpPr>
        <p:grpSpPr>
          <a:xfrm>
            <a:off x="5806743" y="9591191"/>
            <a:ext cx="17117668" cy="1810070"/>
            <a:chOff x="0" y="0"/>
            <a:chExt cx="17117666" cy="1810069"/>
          </a:xfrm>
        </p:grpSpPr>
        <p:sp>
          <p:nvSpPr>
            <p:cNvPr id="199" name="CasetăText 27"/>
            <p:cNvSpPr txBox="1"/>
            <p:nvPr/>
          </p:nvSpPr>
          <p:spPr>
            <a:xfrm>
              <a:off x="0" y="2020"/>
              <a:ext cx="410592"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1</m:t>
                        </m:r>
                      </m:sub>
                    </m:sSub>
                  </m:oMath>
                </m:oMathPara>
              </a14:m>
              <a:endParaRPr sz="3200"/>
            </a:p>
          </p:txBody>
        </p:sp>
        <p:sp>
          <p:nvSpPr>
            <p:cNvPr id="200" name="CasetăText 28"/>
            <p:cNvSpPr txBox="1"/>
            <p:nvPr/>
          </p:nvSpPr>
          <p:spPr>
            <a:xfrm>
              <a:off x="2900100" y="2020"/>
              <a:ext cx="433677"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2</m:t>
                        </m:r>
                      </m:sub>
                    </m:sSub>
                  </m:oMath>
                </m:oMathPara>
              </a14:m>
              <a:endParaRPr sz="3200"/>
            </a:p>
          </p:txBody>
        </p:sp>
        <p:sp>
          <p:nvSpPr>
            <p:cNvPr id="201" name="CasetăText 29"/>
            <p:cNvSpPr txBox="1"/>
            <p:nvPr/>
          </p:nvSpPr>
          <p:spPr>
            <a:xfrm>
              <a:off x="5721693" y="0"/>
              <a:ext cx="421269"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3</m:t>
                        </m:r>
                      </m:sub>
                    </m:sSub>
                  </m:oMath>
                </m:oMathPara>
              </a14:m>
              <a:endParaRPr sz="3200"/>
            </a:p>
          </p:txBody>
        </p:sp>
        <p:sp>
          <p:nvSpPr>
            <p:cNvPr id="202" name="CasetăText 30"/>
            <p:cNvSpPr txBox="1"/>
            <p:nvPr/>
          </p:nvSpPr>
          <p:spPr>
            <a:xfrm>
              <a:off x="8314455" y="2020"/>
              <a:ext cx="433388"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4</m:t>
                        </m:r>
                      </m:sub>
                    </m:sSub>
                  </m:oMath>
                </m:oMathPara>
              </a14:m>
              <a:endParaRPr sz="3200"/>
            </a:p>
          </p:txBody>
        </p:sp>
        <p:sp>
          <p:nvSpPr>
            <p:cNvPr id="203" name="CasetăText 31"/>
            <p:cNvSpPr txBox="1"/>
            <p:nvPr/>
          </p:nvSpPr>
          <p:spPr>
            <a:xfrm>
              <a:off x="11038640" y="0"/>
              <a:ext cx="423289"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5</m:t>
                        </m:r>
                      </m:sub>
                    </m:sSub>
                  </m:oMath>
                </m:oMathPara>
              </a14:m>
              <a:endParaRPr sz="3200"/>
            </a:p>
          </p:txBody>
        </p:sp>
        <p:sp>
          <p:nvSpPr>
            <p:cNvPr id="204" name="CasetăText 32"/>
            <p:cNvSpPr txBox="1"/>
            <p:nvPr/>
          </p:nvSpPr>
          <p:spPr>
            <a:xfrm>
              <a:off x="13921891" y="0"/>
              <a:ext cx="431945"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6</m:t>
                        </m:r>
                      </m:sub>
                    </m:sSub>
                  </m:oMath>
                </m:oMathPara>
              </a14:m>
              <a:endParaRPr sz="3200"/>
            </a:p>
          </p:txBody>
        </p:sp>
        <p:sp>
          <p:nvSpPr>
            <p:cNvPr id="205" name="CasetăText 33"/>
            <p:cNvSpPr txBox="1"/>
            <p:nvPr/>
          </p:nvSpPr>
          <p:spPr>
            <a:xfrm>
              <a:off x="16691204" y="23744"/>
              <a:ext cx="426463" cy="369577"/>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7</m:t>
                        </m:r>
                      </m:sub>
                    </m:sSub>
                  </m:oMath>
                </m:oMathPara>
              </a14:m>
              <a:endParaRPr sz="3200"/>
            </a:p>
          </p:txBody>
        </p:sp>
        <p:sp>
          <p:nvSpPr>
            <p:cNvPr id="206" name="Arc 35"/>
            <p:cNvSpPr/>
            <p:nvPr/>
          </p:nvSpPr>
          <p:spPr>
            <a:xfrm rot="5400000">
              <a:off x="1034875"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7" name="Arc 36"/>
            <p:cNvSpPr/>
            <p:nvPr/>
          </p:nvSpPr>
          <p:spPr>
            <a:xfrm rot="5400000">
              <a:off x="3826202"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8" name="Arc 37"/>
            <p:cNvSpPr/>
            <p:nvPr/>
          </p:nvSpPr>
          <p:spPr>
            <a:xfrm rot="5400000">
              <a:off x="6641591"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9" name="Arc 38"/>
            <p:cNvSpPr/>
            <p:nvPr/>
          </p:nvSpPr>
          <p:spPr>
            <a:xfrm rot="5400000">
              <a:off x="9432917"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0" name="Arc 39"/>
            <p:cNvSpPr/>
            <p:nvPr/>
          </p:nvSpPr>
          <p:spPr>
            <a:xfrm rot="5400000">
              <a:off x="12176118"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1" name="Arc 40"/>
            <p:cNvSpPr/>
            <p:nvPr/>
          </p:nvSpPr>
          <p:spPr>
            <a:xfrm rot="5400000">
              <a:off x="14991508"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grpSp>
      <p:grpSp>
        <p:nvGrpSpPr>
          <p:cNvPr id="223" name="Group"/>
          <p:cNvGrpSpPr/>
          <p:nvPr/>
        </p:nvGrpSpPr>
        <p:grpSpPr>
          <a:xfrm>
            <a:off x="4728214" y="4784293"/>
            <a:ext cx="18951673" cy="1780676"/>
            <a:chOff x="0" y="0"/>
            <a:chExt cx="18951671" cy="1780674"/>
          </a:xfrm>
        </p:grpSpPr>
        <p:sp>
          <p:nvSpPr>
            <p:cNvPr id="213" name="Dreptunghi 45"/>
            <p:cNvSpPr/>
            <p:nvPr/>
          </p:nvSpPr>
          <p:spPr>
            <a:xfrm>
              <a:off x="2935704" y="0"/>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14" name="Dreptunghi 44"/>
            <p:cNvSpPr/>
            <p:nvPr/>
          </p:nvSpPr>
          <p:spPr>
            <a:xfrm>
              <a:off x="16521292" y="22878"/>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15" name="Dreptunghi 43"/>
            <p:cNvSpPr/>
            <p:nvPr/>
          </p:nvSpPr>
          <p:spPr>
            <a:xfrm>
              <a:off x="11213431" y="0"/>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pic>
          <p:nvPicPr>
            <p:cNvPr id="216" name="Imagine 4" descr="Imagine 4"/>
            <p:cNvPicPr>
              <a:picLocks noChangeAspect="1"/>
            </p:cNvPicPr>
            <p:nvPr/>
          </p:nvPicPr>
          <p:blipFill>
            <a:blip r:embed="rId2">
              <a:extLst/>
            </a:blip>
            <a:stretch>
              <a:fillRect/>
            </a:stretch>
          </p:blipFill>
          <p:spPr>
            <a:xfrm>
              <a:off x="0" y="202227"/>
              <a:ext cx="2249470" cy="1217498"/>
            </a:xfrm>
            <a:prstGeom prst="rect">
              <a:avLst/>
            </a:prstGeom>
            <a:ln w="12700" cap="flat">
              <a:noFill/>
              <a:miter lim="400000"/>
            </a:ln>
            <a:effectLst/>
          </p:spPr>
        </p:pic>
        <p:pic>
          <p:nvPicPr>
            <p:cNvPr id="217" name="Imagine 6" descr="Imagine 6"/>
            <p:cNvPicPr>
              <a:picLocks noChangeAspect="1"/>
            </p:cNvPicPr>
            <p:nvPr/>
          </p:nvPicPr>
          <p:blipFill>
            <a:blip r:embed="rId3">
              <a:extLst/>
            </a:blip>
            <a:stretch>
              <a:fillRect/>
            </a:stretch>
          </p:blipFill>
          <p:spPr>
            <a:xfrm>
              <a:off x="3031959" y="216863"/>
              <a:ext cx="2237875" cy="1174057"/>
            </a:xfrm>
            <a:prstGeom prst="rect">
              <a:avLst/>
            </a:prstGeom>
            <a:ln w="12700" cap="flat">
              <a:noFill/>
              <a:miter lim="400000"/>
            </a:ln>
            <a:effectLst/>
          </p:spPr>
        </p:pic>
        <p:pic>
          <p:nvPicPr>
            <p:cNvPr id="218" name="Imagine 11" descr="Imagine 11"/>
            <p:cNvPicPr>
              <a:picLocks noChangeAspect="1"/>
            </p:cNvPicPr>
            <p:nvPr/>
          </p:nvPicPr>
          <p:blipFill>
            <a:blip r:embed="rId6">
              <a:extLst/>
            </a:blip>
            <a:stretch>
              <a:fillRect/>
            </a:stretch>
          </p:blipFill>
          <p:spPr>
            <a:xfrm>
              <a:off x="5820422" y="229782"/>
              <a:ext cx="2308826" cy="1310259"/>
            </a:xfrm>
            <a:prstGeom prst="rect">
              <a:avLst/>
            </a:prstGeom>
            <a:ln w="12700" cap="flat">
              <a:noFill/>
              <a:miter lim="400000"/>
            </a:ln>
            <a:effectLst/>
          </p:spPr>
        </p:pic>
        <p:pic>
          <p:nvPicPr>
            <p:cNvPr id="219" name="Imagine 13" descr="Imagine 13"/>
            <p:cNvPicPr>
              <a:picLocks noChangeAspect="1"/>
            </p:cNvPicPr>
            <p:nvPr/>
          </p:nvPicPr>
          <p:blipFill>
            <a:blip r:embed="rId7">
              <a:extLst/>
            </a:blip>
            <a:stretch>
              <a:fillRect/>
            </a:stretch>
          </p:blipFill>
          <p:spPr>
            <a:xfrm>
              <a:off x="8566484" y="263695"/>
              <a:ext cx="2192862" cy="1252283"/>
            </a:xfrm>
            <a:prstGeom prst="rect">
              <a:avLst/>
            </a:prstGeom>
            <a:ln w="12700" cap="flat">
              <a:noFill/>
              <a:miter lim="400000"/>
            </a:ln>
            <a:effectLst/>
          </p:spPr>
        </p:pic>
        <p:pic>
          <p:nvPicPr>
            <p:cNvPr id="220" name="Imagine 15" descr="Imagine 15"/>
            <p:cNvPicPr>
              <a:picLocks noChangeAspect="1"/>
            </p:cNvPicPr>
            <p:nvPr/>
          </p:nvPicPr>
          <p:blipFill>
            <a:blip r:embed="rId4">
              <a:extLst/>
            </a:blip>
            <a:stretch>
              <a:fillRect/>
            </a:stretch>
          </p:blipFill>
          <p:spPr>
            <a:xfrm>
              <a:off x="11429998" y="43595"/>
              <a:ext cx="1901614" cy="1584678"/>
            </a:xfrm>
            <a:prstGeom prst="rect">
              <a:avLst/>
            </a:prstGeom>
            <a:ln w="12700" cap="flat">
              <a:noFill/>
              <a:miter lim="400000"/>
            </a:ln>
            <a:effectLst/>
          </p:spPr>
        </p:pic>
        <p:pic>
          <p:nvPicPr>
            <p:cNvPr id="221" name="Imagine 17" descr="Imagine 17"/>
            <p:cNvPicPr>
              <a:picLocks noChangeAspect="1"/>
            </p:cNvPicPr>
            <p:nvPr/>
          </p:nvPicPr>
          <p:blipFill>
            <a:blip r:embed="rId8">
              <a:extLst/>
            </a:blip>
            <a:stretch>
              <a:fillRect/>
            </a:stretch>
          </p:blipFill>
          <p:spPr>
            <a:xfrm>
              <a:off x="14149137" y="209582"/>
              <a:ext cx="1866828" cy="1571093"/>
            </a:xfrm>
            <a:prstGeom prst="rect">
              <a:avLst/>
            </a:prstGeom>
            <a:ln w="12700" cap="flat">
              <a:noFill/>
              <a:miter lim="400000"/>
            </a:ln>
            <a:effectLst/>
          </p:spPr>
        </p:pic>
        <p:pic>
          <p:nvPicPr>
            <p:cNvPr id="222" name="Imagine 26" descr="Imagine 26"/>
            <p:cNvPicPr>
              <a:picLocks noChangeAspect="1"/>
            </p:cNvPicPr>
            <p:nvPr/>
          </p:nvPicPr>
          <p:blipFill>
            <a:blip r:embed="rId5">
              <a:extLst/>
            </a:blip>
            <a:stretch>
              <a:fillRect/>
            </a:stretch>
          </p:blipFill>
          <p:spPr>
            <a:xfrm>
              <a:off x="17213215" y="70006"/>
              <a:ext cx="1157968" cy="1685418"/>
            </a:xfrm>
            <a:prstGeom prst="rect">
              <a:avLst/>
            </a:prstGeom>
            <a:ln w="12700" cap="flat">
              <a:noFill/>
              <a:miter lim="400000"/>
            </a:ln>
            <a:effectLst/>
          </p:spPr>
        </p:pic>
      </p:grpSp>
      <p:sp>
        <p:nvSpPr>
          <p:cNvPr id="224" name="Attempts"/>
          <p:cNvSpPr txBox="1"/>
          <p:nvPr/>
        </p:nvSpPr>
        <p:spPr>
          <a:xfrm>
            <a:off x="1234562" y="5361894"/>
            <a:ext cx="1781581"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Attempts</a:t>
            </a:r>
          </a:p>
        </p:txBody>
      </p:sp>
      <p:sp>
        <p:nvSpPr>
          <p:cNvPr id="225" name="Stochastic Process"/>
          <p:cNvSpPr txBox="1"/>
          <p:nvPr/>
        </p:nvSpPr>
        <p:spPr>
          <a:xfrm>
            <a:off x="312034" y="7962191"/>
            <a:ext cx="3626637"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Stochastic Process</a:t>
            </a:r>
          </a:p>
        </p:txBody>
      </p:sp>
      <p:pic>
        <p:nvPicPr>
          <p:cNvPr id="226" name="Imagine 6" descr="Imagine 6"/>
          <p:cNvPicPr>
            <a:picLocks noChangeAspect="1"/>
          </p:cNvPicPr>
          <p:nvPr/>
        </p:nvPicPr>
        <p:blipFill>
          <a:blip r:embed="rId3">
            <a:extLst/>
          </a:blip>
          <a:stretch>
            <a:fillRect/>
          </a:stretch>
        </p:blipFill>
        <p:spPr>
          <a:xfrm>
            <a:off x="10449011" y="7705691"/>
            <a:ext cx="2237875" cy="1174057"/>
          </a:xfrm>
          <a:prstGeom prst="rect">
            <a:avLst/>
          </a:prstGeom>
          <a:ln w="12700">
            <a:miter lim="400000"/>
          </a:ln>
        </p:spPr>
      </p:pic>
      <p:pic>
        <p:nvPicPr>
          <p:cNvPr id="227" name="Imagine 6" descr="Imagine 6"/>
          <p:cNvPicPr>
            <a:picLocks noChangeAspect="1"/>
          </p:cNvPicPr>
          <p:nvPr/>
        </p:nvPicPr>
        <p:blipFill>
          <a:blip r:embed="rId3">
            <a:extLst/>
          </a:blip>
          <a:stretch>
            <a:fillRect/>
          </a:stretch>
        </p:blipFill>
        <p:spPr>
          <a:xfrm>
            <a:off x="13246641" y="7705691"/>
            <a:ext cx="2237875" cy="1174057"/>
          </a:xfrm>
          <a:prstGeom prst="rect">
            <a:avLst/>
          </a:prstGeom>
          <a:ln w="12700">
            <a:miter lim="400000"/>
          </a:ln>
        </p:spPr>
      </p:pic>
      <p:pic>
        <p:nvPicPr>
          <p:cNvPr id="228" name="Imagine 15" descr="Imagine 15"/>
          <p:cNvPicPr>
            <a:picLocks noChangeAspect="1"/>
          </p:cNvPicPr>
          <p:nvPr/>
        </p:nvPicPr>
        <p:blipFill>
          <a:blip r:embed="rId4">
            <a:extLst/>
          </a:blip>
          <a:stretch>
            <a:fillRect/>
          </a:stretch>
        </p:blipFill>
        <p:spPr>
          <a:xfrm>
            <a:off x="18893390" y="7428186"/>
            <a:ext cx="1901614" cy="1584679"/>
          </a:xfrm>
          <a:prstGeom prst="rect">
            <a:avLst/>
          </a:prstGeom>
          <a:ln w="12700">
            <a:miter lim="400000"/>
          </a:ln>
        </p:spPr>
      </p:pic>
      <p:sp>
        <p:nvSpPr>
          <p:cNvPr id="229" name="Multiplication Sign"/>
          <p:cNvSpPr/>
          <p:nvPr/>
        </p:nvSpPr>
        <p:spPr>
          <a:xfrm>
            <a:off x="11089152"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
        <p:nvSpPr>
          <p:cNvPr id="230" name="Multiplication Sign"/>
          <p:cNvSpPr/>
          <p:nvPr/>
        </p:nvSpPr>
        <p:spPr>
          <a:xfrm>
            <a:off x="19209196"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
        <p:nvSpPr>
          <p:cNvPr id="231" name="Multiplication Sign"/>
          <p:cNvSpPr/>
          <p:nvPr/>
        </p:nvSpPr>
        <p:spPr>
          <a:xfrm>
            <a:off x="13730577"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imitations of Molecular Mechanics"/>
          <p:cNvSpPr txBox="1"/>
          <p:nvPr>
            <p:ph type="title"/>
          </p:nvPr>
        </p:nvSpPr>
        <p:spPr>
          <a:prstGeom prst="rect">
            <a:avLst/>
          </a:prstGeom>
        </p:spPr>
        <p:txBody>
          <a:bodyPr/>
          <a:lstStyle>
            <a:lvl1pPr defTabSz="663385">
              <a:defRPr sz="8075"/>
            </a:lvl1pPr>
          </a:lstStyle>
          <a:p>
            <a:pPr/>
            <a:r>
              <a:t>The Metropolis–Hastings Acceptance Criterion</a:t>
            </a:r>
          </a:p>
        </p:txBody>
      </p:sp>
      <p:sp>
        <p:nvSpPr>
          <p:cNvPr id="234" name="Slide Number"/>
          <p:cNvSpPr txBox="1"/>
          <p:nvPr>
            <p:ph type="sldNum" sz="quarter" idx="4294967295"/>
          </p:nvPr>
        </p:nvSpPr>
        <p:spPr>
          <a:xfrm>
            <a:off x="11798127" y="13155397"/>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Less accurate potential energy…"/>
          <p:cNvSpPr txBox="1"/>
          <p:nvPr>
            <p:ph type="body" idx="1"/>
          </p:nvPr>
        </p:nvSpPr>
        <p:spPr>
          <a:xfrm>
            <a:off x="635000" y="2940739"/>
            <a:ext cx="23114000" cy="9910440"/>
          </a:xfrm>
          <a:prstGeom prst="rect">
            <a:avLst/>
          </a:prstGeom>
        </p:spPr>
        <p:txBody>
          <a:bodyPr anchor="t"/>
          <a:lstStyle/>
          <a:p>
            <a:pPr marL="617360" indent="-617360">
              <a:lnSpc>
                <a:spcPct val="90000"/>
              </a:lnSpc>
              <a:defRPr sz="4600"/>
            </a:pPr>
            <a:r>
              <a:t>Enforces detailed balance, causing stationary distribution to match target distribution</a:t>
            </a:r>
          </a:p>
          <a:p>
            <a:pPr marL="0" indent="0" algn="ctr">
              <a:lnSpc>
                <a:spcPct val="90000"/>
              </a:lnSpc>
              <a:spcBef>
                <a:spcPts val="3200"/>
              </a:spcBef>
              <a:buSzTx/>
              <a:buNone/>
              <a:defRPr sz="4600"/>
            </a:pPr>
          </a:p>
          <a:p>
            <a:pPr marL="617360" indent="-617360">
              <a:lnSpc>
                <a:spcPct val="90000"/>
              </a:lnSpc>
              <a:defRPr sz="4600"/>
            </a:pPr>
            <a:r>
              <a:t>With equal transition probabilities,</a:t>
            </a:r>
          </a:p>
          <a:p>
            <a:pPr lvl="1">
              <a:lnSpc>
                <a:spcPct val="90000"/>
              </a:lnSpc>
              <a:defRPr sz="4600"/>
            </a:pPr>
            <a:r>
              <a:t>moves to higher probability (lower energy) are always accepted</a:t>
            </a:r>
          </a:p>
          <a:p>
            <a:pPr lvl="1">
              <a:lnSpc>
                <a:spcPct val="90000"/>
              </a:lnSpc>
              <a:defRPr sz="4600"/>
            </a:pPr>
            <a:r>
              <a:t>moves to lower probability (higher energy) are sometimes accepted, depending on this ratio</a:t>
            </a:r>
          </a:p>
        </p:txBody>
      </p:sp>
      <p:grpSp>
        <p:nvGrpSpPr>
          <p:cNvPr id="244" name="Group"/>
          <p:cNvGrpSpPr/>
          <p:nvPr/>
        </p:nvGrpSpPr>
        <p:grpSpPr>
          <a:xfrm>
            <a:off x="635000" y="2940739"/>
            <a:ext cx="19149406" cy="5252320"/>
            <a:chOff x="0" y="0"/>
            <a:chExt cx="19149405" cy="5252318"/>
          </a:xfrm>
        </p:grpSpPr>
        <p:sp>
          <p:nvSpPr>
            <p:cNvPr id="236" name="CasetăText 4"/>
            <p:cNvSpPr txBox="1"/>
            <p:nvPr/>
          </p:nvSpPr>
          <p:spPr>
            <a:xfrm>
              <a:off x="4675288" y="143742"/>
              <a:ext cx="5496322" cy="34668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0000"/>
                        </a:solidFill>
                        <a:latin typeface="Cambria Math" panose="02040503050406030204" pitchFamily="18" charset="0"/>
                      </a:rPr>
                      <m:t>𝑃</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𝑃</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𝐴</m:t>
                        </m:r>
                      </m:e>
                    </m:d>
                  </m:oMath>
                </m:oMathPara>
              </a14:m>
              <a:endParaRPr sz="3200"/>
            </a:p>
          </p:txBody>
        </p:sp>
        <p:sp>
          <p:nvSpPr>
            <p:cNvPr id="237" name="CasetăText 5"/>
            <p:cNvSpPr txBox="1"/>
            <p:nvPr/>
          </p:nvSpPr>
          <p:spPr>
            <a:xfrm>
              <a:off x="4704949" y="2751639"/>
              <a:ext cx="14444457" cy="9393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num>
                      <m:den>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den>
                    </m:f>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num>
                      <m:den>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den>
                    </m:f>
                  </m:oMath>
                </m:oMathPara>
              </a14:m>
              <a:endParaRPr sz="3200"/>
            </a:p>
          </p:txBody>
        </p:sp>
        <p:sp>
          <p:nvSpPr>
            <p:cNvPr id="238" name="CasetăText 7"/>
            <p:cNvSpPr txBox="1"/>
            <p:nvPr/>
          </p:nvSpPr>
          <p:spPr>
            <a:xfrm>
              <a:off x="4668288" y="1504438"/>
              <a:ext cx="5574398" cy="34668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oMath>
                </m:oMathPara>
              </a14:m>
              <a:endParaRPr sz="3200"/>
            </a:p>
          </p:txBody>
        </p:sp>
        <p:sp>
          <p:nvSpPr>
            <p:cNvPr id="239" name="CasetăText 8"/>
            <p:cNvSpPr txBox="1"/>
            <p:nvPr/>
          </p:nvSpPr>
          <p:spPr>
            <a:xfrm>
              <a:off x="4668401" y="4155811"/>
              <a:ext cx="6304393" cy="99974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FF0000"/>
                        </a:solidFill>
                        <a:latin typeface="Cambria Math" panose="02040503050406030204" pitchFamily="18" charset="0"/>
                      </a:rPr>
                      <m:t>𝛼</m:t>
                    </m:r>
                    <m:d>
                      <m:dPr>
                        <m:ctrlPr>
                          <a:rPr xmlns:a="http://schemas.openxmlformats.org/drawingml/2006/main" sz="3200" i="1">
                            <a:solidFill>
                              <a:srgbClr val="FF0000"/>
                            </a:solidFill>
                            <a:latin typeface="Cambria Math" panose="02040503050406030204" pitchFamily="18" charset="0"/>
                          </a:rPr>
                        </m:ctrlPr>
                      </m:dPr>
                      <m:e>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m:rPr>
                        <m:sty m:val="p"/>
                      </m:rPr>
                      <a:rPr xmlns:a="http://schemas.openxmlformats.org/drawingml/2006/main" sz="3200" i="1">
                        <a:solidFill>
                          <a:srgbClr val="000000"/>
                        </a:solidFill>
                        <a:latin typeface="Cambria Math" panose="02040503050406030204" pitchFamily="18" charset="0"/>
                      </a:rPr>
                      <m:t>m</m:t>
                    </m:r>
                    <m:r>
                      <m:rPr>
                        <m:sty m:val="p"/>
                      </m:rPr>
                      <a:rPr xmlns:a="http://schemas.openxmlformats.org/drawingml/2006/main" sz="3200" i="1">
                        <a:solidFill>
                          <a:srgbClr val="000000"/>
                        </a:solidFill>
                        <a:latin typeface="Cambria Math" panose="02040503050406030204" pitchFamily="18" charset="0"/>
                      </a:rPr>
                      <m:t>i</m:t>
                    </m:r>
                    <m:r>
                      <m:rPr>
                        <m:sty m:val="p"/>
                      </m:rPr>
                      <a:rPr xmlns:a="http://schemas.openxmlformats.org/drawingml/2006/main" sz="3200" i="1">
                        <a:solidFill>
                          <a:srgbClr val="000000"/>
                        </a:solidFill>
                        <a:latin typeface="Cambria Math" panose="02040503050406030204" pitchFamily="18" charset="0"/>
                      </a:rPr>
                      <m:t>n</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1,</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num>
                          <m:den>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den>
                        </m:f>
                      </m:e>
                    </m:d>
                  </m:oMath>
                </m:oMathPara>
              </a14:m>
              <a:endParaRPr sz="3200"/>
            </a:p>
          </p:txBody>
        </p:sp>
        <p:sp>
          <p:nvSpPr>
            <p:cNvPr id="240" name="CasetăText 30"/>
            <p:cNvSpPr txBox="1"/>
            <p:nvPr/>
          </p:nvSpPr>
          <p:spPr>
            <a:xfrm>
              <a:off x="0" y="0"/>
              <a:ext cx="366681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detailed balance</a:t>
              </a:r>
            </a:p>
          </p:txBody>
        </p:sp>
        <p:sp>
          <p:nvSpPr>
            <p:cNvPr id="241" name="CasetăText 10"/>
            <p:cNvSpPr txBox="1"/>
            <p:nvPr/>
          </p:nvSpPr>
          <p:spPr>
            <a:xfrm>
              <a:off x="0" y="1145674"/>
              <a:ext cx="3666815"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proposal distribution</a:t>
              </a:r>
            </a:p>
          </p:txBody>
        </p:sp>
        <p:sp>
          <p:nvSpPr>
            <p:cNvPr id="242" name="CasetăText 11"/>
            <p:cNvSpPr txBox="1"/>
            <p:nvPr/>
          </p:nvSpPr>
          <p:spPr>
            <a:xfrm>
              <a:off x="0" y="2902953"/>
              <a:ext cx="366681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correcting term</a:t>
              </a:r>
            </a:p>
          </p:txBody>
        </p:sp>
        <p:sp>
          <p:nvSpPr>
            <p:cNvPr id="243" name="CasetăText 12"/>
            <p:cNvSpPr txBox="1"/>
            <p:nvPr/>
          </p:nvSpPr>
          <p:spPr>
            <a:xfrm>
              <a:off x="0" y="4195678"/>
              <a:ext cx="3666815"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Metropolis-Hastings</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Molecular Dynamics"/>
          <p:cNvSpPr txBox="1"/>
          <p:nvPr>
            <p:ph type="ctrTitle"/>
          </p:nvPr>
        </p:nvSpPr>
        <p:spPr>
          <a:prstGeom prst="rect">
            <a:avLst/>
          </a:prstGeom>
        </p:spPr>
        <p:txBody>
          <a:bodyPr/>
          <a:lstStyle/>
          <a:p>
            <a:pPr/>
            <a:r>
              <a:t>Molecular Dynamics</a:t>
            </a:r>
          </a:p>
        </p:txBody>
      </p:sp>
      <p:sp>
        <p:nvSpPr>
          <p:cNvPr id="249"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What is Molecular Dynamics?"/>
          <p:cNvSpPr txBox="1"/>
          <p:nvPr>
            <p:ph type="title"/>
          </p:nvPr>
        </p:nvSpPr>
        <p:spPr>
          <a:prstGeom prst="rect">
            <a:avLst/>
          </a:prstGeom>
        </p:spPr>
        <p:txBody>
          <a:bodyPr/>
          <a:lstStyle/>
          <a:p>
            <a:pPr/>
            <a:r>
              <a:t>What is Molecular Dynamics?</a:t>
            </a:r>
          </a:p>
        </p:txBody>
      </p:sp>
      <p:sp>
        <p:nvSpPr>
          <p:cNvPr id="252" name="Add energy to a system modeled by molecular mechanics and simulate its progress with time…"/>
          <p:cNvSpPr txBox="1"/>
          <p:nvPr>
            <p:ph type="body" idx="1"/>
          </p:nvPr>
        </p:nvSpPr>
        <p:spPr>
          <a:prstGeom prst="rect">
            <a:avLst/>
          </a:prstGeom>
        </p:spPr>
        <p:txBody>
          <a:bodyPr/>
          <a:lstStyle/>
          <a:p>
            <a:pPr/>
            <a:r>
              <a:t>Add energy to a system modeled by molecular mechanics and simulate its progress with time</a:t>
            </a:r>
            <a:r>
              <a:t> using Newton’s second law of motion </a:t>
            </a:r>
            <a14:m>
              <m:oMath>
                <m:limUpp>
                  <m:e>
                    <m:r>
                      <a:rPr xmlns:a="http://schemas.openxmlformats.org/drawingml/2006/main" sz="6150" i="1">
                        <a:solidFill>
                          <a:srgbClr val="000000"/>
                        </a:solidFill>
                        <a:latin typeface="Cambria Math" panose="02040503050406030204" pitchFamily="18" charset="0"/>
                      </a:rPr>
                      <m:t>𝐹</m:t>
                    </m:r>
                  </m:e>
                  <m:lim>
                    <m:r>
                      <m:rPr>
                        <m:sty m:val="p"/>
                      </m:rPr>
                      <a:rPr xmlns:a="http://schemas.openxmlformats.org/drawingml/2006/main" sz="6150" i="1">
                        <a:solidFill>
                          <a:srgbClr val="000000"/>
                        </a:solidFill>
                        <a:latin typeface="Cambria Math" panose="02040503050406030204" pitchFamily="18" charset="0"/>
                      </a:rPr>
                      <m:t>→</m:t>
                    </m:r>
                  </m:lim>
                </m:limUpp>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𝑚</m:t>
                </m:r>
                <m:r>
                  <a:rPr xmlns:a="http://schemas.openxmlformats.org/drawingml/2006/main" sz="6150" i="1">
                    <a:solidFill>
                      <a:srgbClr val="000000"/>
                    </a:solidFill>
                    <a:latin typeface="Cambria Math" panose="02040503050406030204" pitchFamily="18" charset="0"/>
                  </a:rPr>
                  <m:t>𝑎</m:t>
                </m:r>
              </m:oMath>
            </a14:m>
            <a:endParaRPr sz="5400">
              <a:latin typeface="+mj-lt"/>
              <a:ea typeface="+mj-ea"/>
              <a:cs typeface="+mj-cs"/>
              <a:sym typeface="Helvetica"/>
            </a:endParaRPr>
          </a:p>
          <a:p>
            <a:pPr/>
            <a:endParaRPr sz="5400">
              <a:latin typeface="+mj-lt"/>
              <a:ea typeface="+mj-ea"/>
              <a:cs typeface="+mj-cs"/>
              <a:sym typeface="Helvetica"/>
            </a:endParaRPr>
          </a:p>
          <a:p>
            <a:pPr/>
            <a:r>
              <a:t>See 0:45 to 2:20 of “An Introduction to Molecular Dynamics” (</a:t>
            </a:r>
            <a:r>
              <a:rPr u="sng">
                <a:solidFill>
                  <a:srgbClr val="0000FF"/>
                </a:solidFill>
                <a:uFill>
                  <a:solidFill>
                    <a:srgbClr val="0000FF"/>
                  </a:solidFill>
                </a:uFill>
                <a:hlinkClick r:id="rId2" invalidUrl="" action="" tgtFrame="" tooltip="" history="1" highlightClick="0" endSnd="0"/>
              </a:rPr>
              <a:t>https://www.youtube.com/watch?v=lLFEqKl3sm4</a:t>
            </a:r>
            <a:r>
              <a:t>)</a:t>
            </a:r>
          </a:p>
          <a:p>
            <a:pPr/>
          </a:p>
          <a:p>
            <a:pPr/>
            <a:r>
              <a:t>See a separation of alkane and water: </a:t>
            </a:r>
            <a:r>
              <a:rPr u="sng">
                <a:solidFill>
                  <a:srgbClr val="0000FF"/>
                </a:solidFill>
                <a:uFill>
                  <a:solidFill>
                    <a:srgbClr val="0000FF"/>
                  </a:solidFill>
                </a:uFill>
                <a:hlinkClick r:id="rId3" invalidUrl="" action="" tgtFrame="" tooltip="" history="1" highlightClick="0" endSnd="0"/>
              </a:rPr>
              <a:t>https://www.youtube.com/watch?v=xcMSHy3CqXA</a:t>
            </a:r>
          </a:p>
        </p:txBody>
      </p:sp>
      <p:sp>
        <p:nvSpPr>
          <p:cNvPr id="253"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